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9" r:id="rId2"/>
    <p:sldId id="261" r:id="rId3"/>
    <p:sldId id="262" r:id="rId4"/>
    <p:sldId id="263" r:id="rId5"/>
    <p:sldId id="317" r:id="rId6"/>
    <p:sldId id="333" r:id="rId7"/>
    <p:sldId id="266" r:id="rId8"/>
    <p:sldId id="267" r:id="rId9"/>
    <p:sldId id="269" r:id="rId10"/>
    <p:sldId id="307" r:id="rId11"/>
    <p:sldId id="302" r:id="rId12"/>
    <p:sldId id="315" r:id="rId13"/>
    <p:sldId id="312" r:id="rId14"/>
    <p:sldId id="316" r:id="rId15"/>
    <p:sldId id="314" r:id="rId16"/>
    <p:sldId id="318" r:id="rId17"/>
    <p:sldId id="334" r:id="rId18"/>
    <p:sldId id="335" r:id="rId19"/>
    <p:sldId id="313" r:id="rId20"/>
    <p:sldId id="319" r:id="rId21"/>
    <p:sldId id="336" r:id="rId22"/>
    <p:sldId id="298" r:id="rId23"/>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B5D51"/>
    <a:srgbClr val="663300"/>
    <a:srgbClr val="996633"/>
    <a:srgbClr val="A4D76B"/>
    <a:srgbClr val="83C937"/>
    <a:srgbClr val="FFAFAF"/>
    <a:srgbClr val="FF9F9F"/>
    <a:srgbClr val="FF9999"/>
  </p:clrMru>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45" d="100"/>
          <a:sy n="45" d="100"/>
        </p:scale>
        <p:origin x="-108"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0" d="100"/>
          <a:sy n="60" d="100"/>
        </p:scale>
        <p:origin x="-1692" y="-7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3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434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4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F078CE67-B932-44BC-8066-2FF21274ED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529C643F-166A-48BA-9CD5-50014375D23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endParaRPr lang="en-US"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69A605E2-27F4-4458-A653-42BA0F559246}"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B4389D56-F94C-4450-B688-BC57A2E2CC1D}" type="slidenum">
              <a:rPr lang="en-US" smtClean="0"/>
              <a:pPr>
                <a:defRPr/>
              </a:pPr>
              <a:t>10</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466725" y="4416425"/>
            <a:ext cx="6076950" cy="4183063"/>
          </a:xfrm>
          <a:noFill/>
          <a:ln/>
        </p:spPr>
        <p:txBody>
          <a:bodyPr/>
          <a:lstStyle/>
          <a:p>
            <a:pPr eaLnBrk="1" hangingPunct="1"/>
            <a:r>
              <a:rPr lang="en-US" sz="1800" smtClean="0">
                <a:ea typeface="ＭＳ Ｐゴシック"/>
                <a:cs typeface="ＭＳ Ｐゴシック"/>
              </a:rPr>
              <a:t>It is important to realize that there is no “one size fits all” solution to long term care. Fortunately, there are a multitude of solutions now that fit a variety of client profiles and needs. But you do need to understand what is available and how the products work. Today we’ll discuss:</a:t>
            </a:r>
          </a:p>
          <a:p>
            <a:pPr lvl="1"/>
            <a:r>
              <a:rPr lang="en-US" sz="1800" smtClean="0">
                <a:ea typeface="ＭＳ Ｐゴシック"/>
              </a:rPr>
              <a:t>Traditional long-term care insurance</a:t>
            </a:r>
          </a:p>
          <a:p>
            <a:pPr lvl="1"/>
            <a:r>
              <a:rPr lang="en-US" sz="1800" smtClean="0">
                <a:ea typeface="ＭＳ Ｐゴシック"/>
              </a:rPr>
              <a:t>Asset based long-term care insurance</a:t>
            </a:r>
          </a:p>
          <a:p>
            <a:pPr lvl="1"/>
            <a:r>
              <a:rPr lang="en-US" sz="1800" smtClean="0">
                <a:ea typeface="ＭＳ Ｐゴシック"/>
              </a:rPr>
              <a:t>Life Insurance with LTC Illness Riders</a:t>
            </a:r>
          </a:p>
          <a:p>
            <a:pPr lvl="1"/>
            <a:r>
              <a:rPr lang="en-US" sz="1800" smtClean="0">
                <a:ea typeface="ＭＳ Ｐゴシック"/>
              </a:rPr>
              <a:t>Life Insurance with Chronic Illness Riders</a:t>
            </a:r>
          </a:p>
          <a:p>
            <a:pPr lvl="1"/>
            <a:r>
              <a:rPr lang="en-US" sz="1800" smtClean="0">
                <a:ea typeface="ＭＳ Ｐゴシック"/>
              </a:rPr>
              <a:t>Annuities with LTC riders</a:t>
            </a:r>
          </a:p>
          <a:p>
            <a:pPr eaLnBrk="1" hangingPunct="1"/>
            <a:r>
              <a:rPr lang="en-US" sz="1800" smtClean="0">
                <a:ea typeface="ＭＳ Ｐゴシック"/>
                <a:cs typeface="ＭＳ Ｐゴシック"/>
              </a:rPr>
              <a:t>In addition to the basics on how these products work, we will go over WHO these products are best suited for.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62F3D811-CE5F-4BB3-BDA7-540CD2C1AC83}" type="slidenum">
              <a:rPr lang="en-US" smtClean="0"/>
              <a:pPr>
                <a:defRPr/>
              </a:pPr>
              <a:t>11</a:t>
            </a:fld>
            <a:endParaRPr lang="en-US" smtClean="0"/>
          </a:p>
        </p:txBody>
      </p:sp>
      <p:sp>
        <p:nvSpPr>
          <p:cNvPr id="27650"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228600" y="4416425"/>
            <a:ext cx="6553200" cy="4492625"/>
          </a:xfrm>
          <a:ln/>
        </p:spPr>
        <p:txBody>
          <a:bodyPr/>
          <a:lstStyle/>
          <a:p>
            <a:pPr>
              <a:spcBef>
                <a:spcPts val="0"/>
              </a:spcBef>
              <a:defRPr/>
            </a:pPr>
            <a:r>
              <a:rPr lang="en-US" sz="1400" dirty="0" smtClean="0">
                <a:latin typeface="+mn-lt"/>
                <a:cs typeface="Arial" pitchFamily="34" charset="0"/>
              </a:rPr>
              <a:t>Traditional long-term care policies are generally the most economical solution in relation to benefits, but are intended to insure us for long-term care needs and nothing else. However, state Partnership policies are available with this type of plan and may appeal to people looking to protect assets against possible Medicaid need. These policies have the most flexible options for planning the type of care and the time duration for the care purchased. Policyholders can choose to insure for nursing home care or home health care only, or  include both as well as vary the percentage of benefits for these care services. The benefit period can be as little as two years, or as much a lifetime benefit (though policies with lifetime benefits are getting harder to find). Elimination periods available range from 0 days (very expensive) to 360 days.</a:t>
            </a:r>
          </a:p>
          <a:p>
            <a:pPr>
              <a:spcBef>
                <a:spcPts val="0"/>
              </a:spcBef>
              <a:defRPr/>
            </a:pPr>
            <a:r>
              <a:rPr lang="en-US" sz="1400" dirty="0" smtClean="0">
                <a:latin typeface="+mn-lt"/>
                <a:cs typeface="Arial" pitchFamily="34" charset="0"/>
              </a:rPr>
              <a:t>These policies also offer cost-of-living adjustments; the adjustment is usually a choice of 3% or 5%. There’s also a choice between a simple increase or a compound increase. </a:t>
            </a:r>
          </a:p>
          <a:p>
            <a:pPr>
              <a:lnSpc>
                <a:spcPct val="90000"/>
              </a:lnSpc>
              <a:spcBef>
                <a:spcPts val="0"/>
              </a:spcBef>
              <a:defRPr/>
            </a:pPr>
            <a:r>
              <a:rPr lang="en-US" sz="1400" dirty="0" smtClean="0">
                <a:latin typeface="+mn-lt"/>
              </a:rPr>
              <a:t>Both indemnity and reimbursement plans are available in traditional policies. Indemnity plans will pay the entire benefit amount regardless of what actual LTC expenses are and usually do not require any paperwork or submission of bills on </a:t>
            </a:r>
            <a:r>
              <a:rPr lang="en-US" sz="1400" dirty="0" err="1" smtClean="0">
                <a:latin typeface="+mn-lt"/>
              </a:rPr>
              <a:t>ce</a:t>
            </a:r>
            <a:r>
              <a:rPr lang="en-US" sz="1400" dirty="0" smtClean="0">
                <a:latin typeface="+mn-lt"/>
              </a:rPr>
              <a:t> on claim. However, many long-term care policies are reimbursement plans. This means that each month the insured must send copies of all billing receipts to the insurance company. After reviewing the bills and determining which bills qualify for reimbursement, the company sends payment directly to the facility that is caring for the insured or to the contract owner for costs already incurred. Some companies will work directly with the care provider to help minimize inconvenience to the policy holder.</a:t>
            </a:r>
          </a:p>
          <a:p>
            <a:pPr>
              <a:spcBef>
                <a:spcPts val="0"/>
              </a:spcBef>
              <a:defRPr/>
            </a:pPr>
            <a:endParaRPr lang="en-US" sz="1600" dirty="0" smtClean="0">
              <a:latin typeface="+mn-lt"/>
              <a:cs typeface="Arial" pitchFamily="34" charset="0"/>
            </a:endParaRPr>
          </a:p>
          <a:p>
            <a:pPr>
              <a:spcBef>
                <a:spcPts val="0"/>
              </a:spcBef>
              <a:defRPr/>
            </a:pPr>
            <a:endParaRPr lang="en-US" sz="1400" dirty="0" smtClean="0">
              <a:latin typeface="+mn-lt"/>
            </a:endParaRPr>
          </a:p>
          <a:p>
            <a:pPr>
              <a:spcBef>
                <a:spcPts val="0"/>
              </a:spcBef>
              <a:defRPr/>
            </a:pPr>
            <a:endParaRPr lang="en-US" sz="1400" dirty="0" smtClean="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3" name="Notes Placeholder 2"/>
          <p:cNvSpPr>
            <a:spLocks noGrp="1"/>
          </p:cNvSpPr>
          <p:nvPr>
            <p:ph type="body" idx="1"/>
          </p:nvPr>
        </p:nvSpPr>
        <p:spPr>
          <a:xfrm>
            <a:off x="304800" y="4416425"/>
            <a:ext cx="6316663" cy="4183063"/>
          </a:xfrm>
        </p:spPr>
        <p:txBody>
          <a:bodyPr>
            <a:normAutofit lnSpcReduction="10000"/>
          </a:bodyPr>
          <a:lstStyle/>
          <a:p>
            <a:pPr>
              <a:lnSpc>
                <a:spcPct val="90000"/>
              </a:lnSpc>
              <a:defRPr/>
            </a:pPr>
            <a:r>
              <a:rPr lang="en-US" sz="1700" dirty="0" smtClean="0">
                <a:latin typeface="Arial" pitchFamily="34" charset="0"/>
              </a:rPr>
              <a:t>Traditional long-term care policies, while they can be more economical, can also get expensive, especially when they’re purchased at older ages or have a lot of customizations added such as long benefit periods, short elimination periods and cost-of-living adjustments.</a:t>
            </a:r>
          </a:p>
          <a:p>
            <a:pPr>
              <a:lnSpc>
                <a:spcPct val="90000"/>
              </a:lnSpc>
              <a:defRPr/>
            </a:pPr>
            <a:r>
              <a:rPr lang="en-US" sz="1700" dirty="0" smtClean="0">
                <a:latin typeface="Arial" pitchFamily="34" charset="0"/>
              </a:rPr>
              <a:t>There is also the risk of never using the policy. These policies are like homeowners or car insurance: there is no cash value, and if benefits are not needed, there is no return on the money spent. Some long-term care policies have a return of premium option that will refund part or all of your premium if you don’t need long-term care benefits, but these policies are extremely expensive and generally are not considered practical.</a:t>
            </a:r>
          </a:p>
          <a:p>
            <a:pPr>
              <a:lnSpc>
                <a:spcPct val="90000"/>
              </a:lnSpc>
              <a:defRPr/>
            </a:pPr>
            <a:r>
              <a:rPr lang="en-US" sz="1700" dirty="0" smtClean="0">
                <a:latin typeface="Arial" pitchFamily="34" charset="0"/>
              </a:rPr>
              <a:t>Premium costs on these plans generally are not guaranteed and could rise with no limit to the number of price increases. If premiums become too expensive, the insured may have to settle for less coverage from the policy to retain the premium they are paying.</a:t>
            </a:r>
          </a:p>
          <a:p>
            <a:pPr>
              <a:lnSpc>
                <a:spcPct val="90000"/>
              </a:lnSpc>
              <a:defRPr/>
            </a:pPr>
            <a:r>
              <a:rPr lang="en-US" sz="1700" dirty="0" smtClean="0">
                <a:latin typeface="Arial" pitchFamily="34" charset="0"/>
              </a:rPr>
              <a:t>Next, let’s move on to long-term care with life insurance.</a:t>
            </a:r>
          </a:p>
          <a:p>
            <a:pPr>
              <a:lnSpc>
                <a:spcPct val="90000"/>
              </a:lnSpc>
              <a:defRPr/>
            </a:pPr>
            <a:endParaRPr lang="en-US" dirty="0" smtClean="0">
              <a:latin typeface="Arial" pitchFamily="34" charset="0"/>
            </a:endParaRPr>
          </a:p>
          <a:p>
            <a:pPr>
              <a:lnSpc>
                <a:spcPct val="90000"/>
              </a:lnSpc>
              <a:defRPr/>
            </a:pPr>
            <a:endParaRPr lang="en-US" dirty="0" smtClean="0">
              <a:latin typeface="Arial" pitchFamily="34" charset="0"/>
            </a:endParaRPr>
          </a:p>
          <a:p>
            <a:pPr>
              <a:defRPr/>
            </a:pPr>
            <a:endParaRPr lang="en-US" dirty="0"/>
          </a:p>
        </p:txBody>
      </p:sp>
      <p:sp>
        <p:nvSpPr>
          <p:cNvPr id="4" name="Slide Number Placeholder 3"/>
          <p:cNvSpPr>
            <a:spLocks noGrp="1"/>
          </p:cNvSpPr>
          <p:nvPr>
            <p:ph type="sldNum" sz="quarter" idx="5"/>
          </p:nvPr>
        </p:nvSpPr>
        <p:spPr/>
        <p:txBody>
          <a:bodyPr/>
          <a:lstStyle/>
          <a:p>
            <a:pPr>
              <a:defRPr/>
            </a:pPr>
            <a:fld id="{E2BAB916-FE02-4F7E-B30F-1C7457BBE21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xfrm>
            <a:off x="388938" y="4416425"/>
            <a:ext cx="6154737" cy="4183063"/>
          </a:xfrm>
          <a:noFill/>
          <a:ln/>
        </p:spPr>
        <p:txBody>
          <a:bodyPr/>
          <a:lstStyle/>
          <a:p>
            <a:r>
              <a:rPr lang="en-US" sz="1600" smtClean="0">
                <a:ea typeface="ＭＳ Ｐゴシック"/>
                <a:cs typeface="ＭＳ Ｐゴシック"/>
              </a:rPr>
              <a:t>Next, is asset based long term care insurance also known as long-term care with life insurance. This type of plan may be a solution for people who primarily have a long-term care concern and have sleeping assets they would like to make better use of.  The majority of these  plans are purchased with a single premium. While built on a life insurance chassis, these products generally are not used as life insurance protection, but are intended as a long term care plan. </a:t>
            </a:r>
            <a:r>
              <a:rPr lang="en-US" sz="1600" smtClean="0">
                <a:ea typeface="ＭＳ Ｐゴシック"/>
                <a:cs typeface="Arial" charset="0"/>
              </a:rPr>
              <a:t>The main purpose of the death benefit is to provide cost recovery should  long-term care benefits not be needed or only partially used. </a:t>
            </a:r>
            <a:r>
              <a:rPr lang="en-US" sz="1600" smtClean="0">
                <a:ea typeface="ＭＳ Ｐゴシック"/>
                <a:cs typeface="ＭＳ Ｐゴシック"/>
              </a:rPr>
              <a:t>There are versions of  these plans that qualify as a State Partnership Policies.</a:t>
            </a:r>
          </a:p>
          <a:p>
            <a:r>
              <a:rPr lang="en-US" sz="1600" smtClean="0">
                <a:ea typeface="ＭＳ Ｐゴシック"/>
                <a:cs typeface="ＭＳ Ｐゴシック"/>
              </a:rPr>
              <a:t>The elimination period is usually set with these plans, but vary by product generally between 0 and 90 days.</a:t>
            </a:r>
          </a:p>
          <a:p>
            <a:r>
              <a:rPr lang="en-US" sz="1600" smtClean="0">
                <a:ea typeface="ＭＳ Ｐゴシック"/>
                <a:cs typeface="ＭＳ Ｐゴシック"/>
              </a:rPr>
              <a:t>Cost-of-living adjustments are often available </a:t>
            </a:r>
            <a:r>
              <a:rPr lang="en-US" sz="1600" smtClean="0">
                <a:ea typeface="ＭＳ Ｐゴシック"/>
                <a:cs typeface="Arial" charset="0"/>
              </a:rPr>
              <a:t>—</a:t>
            </a:r>
            <a:r>
              <a:rPr lang="en-US" sz="1600" smtClean="0">
                <a:ea typeface="ＭＳ Ｐゴシック"/>
                <a:cs typeface="ＭＳ Ｐゴシック"/>
              </a:rPr>
              <a:t> usually 3% or  5% </a:t>
            </a:r>
            <a:r>
              <a:rPr lang="en-US" sz="1600" smtClean="0">
                <a:ea typeface="ＭＳ Ｐゴシック"/>
                <a:cs typeface="Arial" charset="0"/>
              </a:rPr>
              <a:t>—</a:t>
            </a:r>
            <a:r>
              <a:rPr lang="en-US" sz="1600" smtClean="0">
                <a:ea typeface="ＭＳ Ｐゴシック"/>
                <a:cs typeface="ＭＳ Ｐゴシック"/>
              </a:rPr>
              <a:t> and can be compound or simple.</a:t>
            </a:r>
          </a:p>
          <a:p>
            <a:endParaRPr lang="en-US"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36947A80-7CD1-4E85-A9AB-E256EB7BFAC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 name="Notes Placeholder 2"/>
          <p:cNvSpPr>
            <a:spLocks noGrp="1"/>
          </p:cNvSpPr>
          <p:nvPr>
            <p:ph type="body" idx="1"/>
          </p:nvPr>
        </p:nvSpPr>
        <p:spPr>
          <a:xfrm>
            <a:off x="466725" y="4416425"/>
            <a:ext cx="6232525" cy="4414838"/>
          </a:xfrm>
        </p:spPr>
        <p:txBody>
          <a:bodyPr>
            <a:normAutofit fontScale="92500" lnSpcReduction="20000"/>
          </a:bodyPr>
          <a:lstStyle/>
          <a:p>
            <a:pPr>
              <a:defRPr/>
            </a:pPr>
            <a:r>
              <a:rPr lang="en-US" sz="1600" dirty="0" smtClean="0">
                <a:latin typeface="Arial" pitchFamily="34" charset="0"/>
                <a:cs typeface="Arial" pitchFamily="34" charset="0"/>
              </a:rPr>
              <a:t>Again, the death benefit is secondary and is usually just 33% the total available for long-term care benefits. The death benefit is not in addition to the long-term care benefit, but in lieu of, and it is used first if long-term care benefits are collected.  </a:t>
            </a:r>
          </a:p>
          <a:p>
            <a:pPr>
              <a:defRPr/>
            </a:pPr>
            <a:r>
              <a:rPr lang="en-US" sz="1600" dirty="0" smtClean="0">
                <a:latin typeface="Arial" pitchFamily="34" charset="0"/>
                <a:cs typeface="Arial" pitchFamily="34" charset="0"/>
              </a:rPr>
              <a:t>Upon going on claim, the death benefit is accelerated first to pay LTC benefits. Once that is exhausted, the extension of benefits – or pure LTC portion of the policy- kicks in. </a:t>
            </a:r>
          </a:p>
          <a:p>
            <a:pPr>
              <a:defRPr/>
            </a:pPr>
            <a:r>
              <a:rPr lang="en-US" sz="1600" dirty="0" smtClean="0">
                <a:latin typeface="Arial" pitchFamily="34" charset="0"/>
                <a:cs typeface="Arial" pitchFamily="34" charset="0"/>
              </a:rPr>
              <a:t>For example: a typical sale with this type plan might have a $300,000 total long-term care benefit with a $100,000 death benefit. Let’s assume $120,000 of LTC benefit is collected and then the client passes away. Since the $100,000 death benefit was used up, there would be no death benefit available to the family unless the plan had a minimum guaranteed death benefit (which is usually 10% of the original death benefit). So, instead of the beneficiaries receiving the remaining $180,000, they would only receive $10,000 ((10% of $100,000) (Assuming issuing state allows residual death benefit provision)).</a:t>
            </a:r>
          </a:p>
          <a:p>
            <a:pPr>
              <a:defRPr/>
            </a:pPr>
            <a:r>
              <a:rPr lang="en-US" sz="1600" dirty="0" smtClean="0">
                <a:latin typeface="Arial" pitchFamily="34" charset="0"/>
                <a:cs typeface="Arial" pitchFamily="34" charset="0"/>
              </a:rPr>
              <a:t>These plans do have cash value, and offer a return of premium feature. However, upon surrender, any gain in excess of cost basis would be taxable.</a:t>
            </a:r>
          </a:p>
          <a:p>
            <a:pPr>
              <a:defRPr/>
            </a:pPr>
            <a:r>
              <a:rPr lang="en-US" sz="1600" dirty="0" smtClean="0">
                <a:latin typeface="Arial" pitchFamily="34" charset="0"/>
                <a:cs typeface="Arial" pitchFamily="34" charset="0"/>
              </a:rPr>
              <a:t>These plans are also usually reimbursement plans.</a:t>
            </a:r>
          </a:p>
          <a:p>
            <a:pPr>
              <a:defRPr/>
            </a:pPr>
            <a:endParaRPr lang="en-US" sz="1600" dirty="0" smtClean="0">
              <a:latin typeface="Arial Narrow" pitchFamily="34" charset="0"/>
            </a:endParaRPr>
          </a:p>
          <a:p>
            <a:pPr>
              <a:defRPr/>
            </a:pPr>
            <a:endParaRPr lang="en-US" sz="1600" dirty="0" smtClean="0">
              <a:latin typeface="Arial Narrow" pitchFamily="34" charset="0"/>
            </a:endParaRPr>
          </a:p>
          <a:p>
            <a:pPr>
              <a:defRPr/>
            </a:pPr>
            <a:endParaRPr lang="en-US" sz="1600" dirty="0" smtClean="0">
              <a:latin typeface="Arial Narrow" pitchFamily="34" charset="0"/>
            </a:endParaRPr>
          </a:p>
          <a:p>
            <a:pPr>
              <a:defRPr/>
            </a:pPr>
            <a:endParaRPr lang="en-US" dirty="0" smtClean="0">
              <a:latin typeface="Arial" pitchFamily="34" charset="0"/>
            </a:endParaRPr>
          </a:p>
          <a:p>
            <a:pPr>
              <a:defRPr/>
            </a:pPr>
            <a:endParaRPr lang="en-US" dirty="0"/>
          </a:p>
        </p:txBody>
      </p:sp>
      <p:sp>
        <p:nvSpPr>
          <p:cNvPr id="4" name="Slide Number Placeholder 3"/>
          <p:cNvSpPr>
            <a:spLocks noGrp="1"/>
          </p:cNvSpPr>
          <p:nvPr>
            <p:ph type="sldNum" sz="quarter" idx="5"/>
          </p:nvPr>
        </p:nvSpPr>
        <p:spPr/>
        <p:txBody>
          <a:bodyPr/>
          <a:lstStyle/>
          <a:p>
            <a:pPr>
              <a:defRPr/>
            </a:pPr>
            <a:fld id="{D6585C4B-29C4-4B69-9A31-1DAD73FFDBE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xfrm>
            <a:off x="304800" y="4416425"/>
            <a:ext cx="6400800" cy="4498975"/>
          </a:xfrm>
          <a:noFill/>
          <a:ln/>
        </p:spPr>
        <p:txBody>
          <a:bodyPr/>
          <a:lstStyle/>
          <a:p>
            <a:r>
              <a:rPr lang="en-US" sz="1600" smtClean="0">
                <a:ea typeface="ＭＳ Ｐゴシック"/>
                <a:cs typeface="ＭＳ Ｐゴシック"/>
              </a:rPr>
              <a:t>Next is life insurance with long-term care benefits. This type of plan is life insurance with a rider available (usually at an additional cost)  that allows the insured to collect an accelerated death benefit, while living, to pay for long-term care needs. Because these products are deemed true long-term care per 7702B, they can pay claims that are temporary in nature as well as claims that will be permanent. This product is ideal for the person with long-term care concerns, but even more so, desires life insurance to financially protect their family, or to leave a legacy to loved ones. This type of plan can be a beginning plan for young people who need life insurance, that could provide long-term care coverage the in case of an unforeseen tragedy. It also hedges against uninsurable conditions that could arise in the future.</a:t>
            </a:r>
          </a:p>
          <a:p>
            <a:r>
              <a:rPr lang="en-US" sz="1600" smtClean="0">
                <a:ea typeface="ＭＳ Ｐゴシック"/>
                <a:cs typeface="ＭＳ Ｐゴシック"/>
              </a:rPr>
              <a:t>Benefit options are either pre-determined or offer limited selections. Benefit payouts are typically a percentage of the death benefit paid tax-free on a monthly basis, usually a percentage each month of the death benefit.  </a:t>
            </a:r>
          </a:p>
          <a:p>
            <a:endParaRPr lang="en-US" sz="1100" smtClean="0">
              <a:ea typeface="ＭＳ Ｐゴシック"/>
              <a:cs typeface="ＭＳ Ｐゴシック"/>
            </a:endParaRPr>
          </a:p>
          <a:p>
            <a:endParaRPr lang="en-US" sz="1100" smtClean="0">
              <a:ea typeface="ＭＳ Ｐゴシック"/>
              <a:cs typeface="ＭＳ Ｐゴシック"/>
            </a:endParaRPr>
          </a:p>
          <a:p>
            <a:endParaRPr lang="en-US" sz="1100" smtClean="0">
              <a:ea typeface="ＭＳ Ｐゴシック"/>
              <a:cs typeface="ＭＳ Ｐゴシック"/>
            </a:endParaRPr>
          </a:p>
          <a:p>
            <a:endParaRPr lang="en-US" sz="1100" smtClean="0">
              <a:ea typeface="ＭＳ Ｐゴシック"/>
              <a:cs typeface="ＭＳ Ｐゴシック"/>
            </a:endParaRPr>
          </a:p>
          <a:p>
            <a:endParaRPr lang="en-US"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CB5DABED-1C3F-4558-8E27-C4D648B16B8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xfrm>
            <a:off x="304800" y="4416425"/>
            <a:ext cx="6400800" cy="4422775"/>
          </a:xfrm>
          <a:noFill/>
          <a:ln/>
        </p:spPr>
        <p:txBody>
          <a:bodyPr/>
          <a:lstStyle/>
          <a:p>
            <a:r>
              <a:rPr lang="en-US" sz="1600" smtClean="0">
                <a:ea typeface="ＭＳ Ｐゴシック"/>
                <a:cs typeface="ＭＳ Ｐゴシック"/>
              </a:rPr>
              <a:t>The elimination period is usually set  somewhere between 0  and 100 days depending on the company of issue. </a:t>
            </a:r>
            <a:r>
              <a:rPr lang="en-US" sz="1600" smtClean="0">
                <a:ea typeface="ＭＳ Ｐゴシック"/>
                <a:cs typeface="Arial" charset="0"/>
              </a:rPr>
              <a:t>Because it is permanent life insurance, there may be cash value, which can be borrowed or surrendered. If it is surrendered, any gain in cash value over the cost basis would be taxed.</a:t>
            </a:r>
          </a:p>
          <a:p>
            <a:r>
              <a:rPr lang="en-US" sz="1600" smtClean="0">
                <a:ea typeface="ＭＳ Ｐゴシック"/>
                <a:cs typeface="Arial" charset="0"/>
              </a:rPr>
              <a:t>With most of these policies (thought there are exceptions), the entire amount of the death benefit can be made available for long-term care needs, and any unused portion would go federal income-tax-free to the beneficiary. (Without proper planning, estate taxes could apply). Using our case example from before, with this plan, the entire $180,000 of unused benefit would be paid to the beneficiary.</a:t>
            </a:r>
          </a:p>
          <a:p>
            <a:r>
              <a:rPr lang="en-US" sz="1600" smtClean="0">
                <a:ea typeface="ＭＳ Ｐゴシック"/>
                <a:cs typeface="Arial" charset="0"/>
              </a:rPr>
              <a:t>Some plans may offer indemnity- and reimbursement plans are available. These policies may offer contracts that are guaranteed for the lifetime of the insured. There is the possibility of a residual death benefit in excess of the original death benefit amount, and there are a variety of base products to choose from as well as a variety of premium payment options.</a:t>
            </a:r>
          </a:p>
          <a:p>
            <a:endParaRPr lang="en-US" sz="1600" smtClean="0">
              <a:ea typeface="ＭＳ Ｐゴシック"/>
              <a:cs typeface="ＭＳ Ｐゴシック"/>
            </a:endParaRPr>
          </a:p>
          <a:p>
            <a:endParaRPr lang="en-US" sz="1600"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307A4AFB-2D6D-475F-8655-233A796EC89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xfrm>
            <a:off x="228600" y="4267200"/>
            <a:ext cx="6553200" cy="4572000"/>
          </a:xfrm>
          <a:noFill/>
          <a:ln/>
        </p:spPr>
        <p:txBody>
          <a:bodyPr/>
          <a:lstStyle/>
          <a:p>
            <a:r>
              <a:rPr lang="en-US" sz="1600" smtClean="0">
                <a:latin typeface="Times New Roman" pitchFamily="18" charset="0"/>
                <a:ea typeface="ＭＳ Ｐゴシック"/>
                <a:cs typeface="Times New Roman" pitchFamily="18" charset="0"/>
              </a:rPr>
              <a:t>Next is life insurance with a chronic illness rider. This type of plan is life insurance with a rider (which may or may not be at an additional cost)  that allows the insured to collect an accelerated death benefit, while living, to pay for chronic illness needs. However, these products are  classified under section code 101(g) and are NOT long-term care, products. You may not refer to them in writing or verbally as long- term care, only as chronic illness riders. They can only pay claims that are permanent in nature – the claim must be likely to last the rest of the insured’s life. </a:t>
            </a:r>
          </a:p>
          <a:p>
            <a:r>
              <a:rPr lang="en-US" sz="1600" smtClean="0">
                <a:latin typeface="Times New Roman" pitchFamily="18" charset="0"/>
                <a:ea typeface="ＭＳ Ｐゴシック"/>
                <a:cs typeface="Times New Roman" pitchFamily="18" charset="0"/>
              </a:rPr>
              <a:t>Permanent life insurance is used and may have cash value. The client’s  main concern is financial protection or legacy planning. This product is suited for the person with a life insurance need who has concerns for chronic illness expenses and understands this product will have limits on the ability to place a claim. Benefits are normally indemnity due to the fact these products are not long-term care and cannot reimburse LTC expenses. Products are available that both guaranteed the death benefit and provide a variety of premium payment options.  No residual in excess of the death benefit is available. If the rider is charged for, benefits are set at policy issue and the rider is underwritten.</a:t>
            </a:r>
          </a:p>
          <a:p>
            <a:endParaRPr lang="en-US" sz="1600" smtClean="0">
              <a:latin typeface="Times New Roman" pitchFamily="18" charset="0"/>
              <a:ea typeface="ＭＳ Ｐゴシック"/>
              <a:cs typeface="Times New Roman" pitchFamily="18" charset="0"/>
            </a:endParaRPr>
          </a:p>
          <a:p>
            <a:endParaRPr lang="en-US" sz="1600" smtClean="0">
              <a:latin typeface="Times New Roman" pitchFamily="18" charset="0"/>
              <a:ea typeface="ＭＳ Ｐゴシック"/>
              <a:cs typeface="Times New Roman" pitchFamily="18" charset="0"/>
            </a:endParaRPr>
          </a:p>
        </p:txBody>
      </p:sp>
      <p:sp>
        <p:nvSpPr>
          <p:cNvPr id="4" name="Slide Number Placeholder 3"/>
          <p:cNvSpPr>
            <a:spLocks noGrp="1"/>
          </p:cNvSpPr>
          <p:nvPr>
            <p:ph type="sldNum" sz="quarter" idx="5"/>
          </p:nvPr>
        </p:nvSpPr>
        <p:spPr/>
        <p:txBody>
          <a:bodyPr/>
          <a:lstStyle/>
          <a:p>
            <a:pPr>
              <a:defRPr/>
            </a:pPr>
            <a:fld id="{D7B52D85-E92A-40C5-99C8-DCA5E6E15BA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600" dirty="0" smtClean="0"/>
              <a:t>There are also chronic illness riders that do not underwrite, offer to all insured’s and include the rider with the policy. However, “no additional charge” does not mean “free”.</a:t>
            </a:r>
          </a:p>
          <a:p>
            <a:pPr>
              <a:defRPr/>
            </a:pPr>
            <a:r>
              <a:rPr lang="en-US" sz="1600" dirty="0" smtClean="0"/>
              <a:t>Someone never needing the chronic illness benefits will have never paid for the rider. However, if the insured needs to file a claim, benefits will be determined at time of claim and the acceleration of death benefit will be discounted using an actuarial formula based on the age, gender, are rate class of insured as well as cash value and discount interest rates at time of claim. The amount not paid in the discounting is permanently forfeited. </a:t>
            </a:r>
          </a:p>
          <a:p>
            <a:pPr>
              <a:defRPr/>
            </a:pPr>
            <a:r>
              <a:rPr lang="en-US" sz="1600" dirty="0" smtClean="0"/>
              <a:t>Using amounts shown from a company offering such a policy, you can see the amount of death benefit sacrificed increases the younger you are, and benefits for women are less. The formula is based on when death was supposed to occur and the risk the company would be at. These are designed so the insurance company is at little risk.</a:t>
            </a:r>
            <a:endParaRPr lang="en-US" sz="1600" dirty="0"/>
          </a:p>
        </p:txBody>
      </p:sp>
      <p:sp>
        <p:nvSpPr>
          <p:cNvPr id="4" name="Slide Number Placeholder 3"/>
          <p:cNvSpPr>
            <a:spLocks noGrp="1"/>
          </p:cNvSpPr>
          <p:nvPr>
            <p:ph type="sldNum" sz="quarter" idx="5"/>
          </p:nvPr>
        </p:nvSpPr>
        <p:spPr/>
        <p:txBody>
          <a:bodyPr/>
          <a:lstStyle/>
          <a:p>
            <a:pPr>
              <a:defRPr/>
            </a:pPr>
            <a:fld id="{E718C410-9E1E-4B3D-B396-D49C9DCC9DF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3" name="Notes Placeholder 2"/>
          <p:cNvSpPr>
            <a:spLocks noGrp="1"/>
          </p:cNvSpPr>
          <p:nvPr>
            <p:ph type="body" idx="1"/>
          </p:nvPr>
        </p:nvSpPr>
        <p:spPr>
          <a:xfrm>
            <a:off x="466725" y="4416425"/>
            <a:ext cx="6154738" cy="4346575"/>
          </a:xfrm>
        </p:spPr>
        <p:txBody>
          <a:bodyPr>
            <a:normAutofit lnSpcReduction="10000"/>
          </a:bodyPr>
          <a:lstStyle/>
          <a:p>
            <a:pPr>
              <a:defRPr/>
            </a:pPr>
            <a:r>
              <a:rPr lang="en-US" sz="1600" dirty="0" smtClean="0"/>
              <a:t>The newest player in tax-free LTC benefits is the annuity with a long-term care rider. The opportunity became available per the Pension Protection Act and was implemented as of Jan. 1, 2010.</a:t>
            </a:r>
          </a:p>
          <a:p>
            <a:pPr>
              <a:defRPr/>
            </a:pPr>
            <a:r>
              <a:rPr lang="en-US" sz="1600" dirty="0" smtClean="0"/>
              <a:t>This may be a suitable solution for clients with limited resources to work with or clients with insurability issues.</a:t>
            </a:r>
          </a:p>
          <a:p>
            <a:pPr>
              <a:defRPr/>
            </a:pPr>
            <a:r>
              <a:rPr lang="en-US" sz="1600" dirty="0" smtClean="0"/>
              <a:t>There’s normally an elimination period of around 90 days. Some companies underwrite the rider while others do not. If the rider is not underwritten, there will be an exclusion period, which is a stated period of time in which a claim can’t be filed.</a:t>
            </a:r>
          </a:p>
          <a:p>
            <a:pPr>
              <a:defRPr/>
            </a:pPr>
            <a:r>
              <a:rPr lang="en-US" sz="1600" dirty="0" smtClean="0"/>
              <a:t>There are many variations of benefits are paid. Some companies double or triple the contract value for purposed of paying benefits while others double the guaranteed income.</a:t>
            </a:r>
          </a:p>
          <a:p>
            <a:pPr>
              <a:defRPr/>
            </a:pPr>
            <a:r>
              <a:rPr lang="en-US" sz="1600" dirty="0" smtClean="0"/>
              <a:t>Depending on the product, there may be a time limit, benefit limit or no limit on benefit duration.</a:t>
            </a:r>
          </a:p>
          <a:p>
            <a:pPr>
              <a:defRPr/>
            </a:pPr>
            <a:r>
              <a:rPr lang="en-US" sz="1600" dirty="0" smtClean="0"/>
              <a:t>These products provide the least leveraging for providing  LTC benefits.</a:t>
            </a:r>
            <a:endParaRPr lang="en-US" sz="1600" dirty="0"/>
          </a:p>
        </p:txBody>
      </p:sp>
      <p:sp>
        <p:nvSpPr>
          <p:cNvPr id="4" name="Slide Number Placeholder 3"/>
          <p:cNvSpPr>
            <a:spLocks noGrp="1"/>
          </p:cNvSpPr>
          <p:nvPr>
            <p:ph type="sldNum" sz="quarter" idx="5"/>
          </p:nvPr>
        </p:nvSpPr>
        <p:spPr/>
        <p:txBody>
          <a:bodyPr/>
          <a:lstStyle/>
          <a:p>
            <a:pPr>
              <a:defRPr/>
            </a:pPr>
            <a:fld id="{BB27A8FD-0FF2-4FF1-8E3C-A5B56CE4F79B}"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9973F529-8118-4AD0-B578-212196A58C4F}" type="slidenum">
              <a:rPr lang="en-US" smtClean="0"/>
              <a:pPr>
                <a:defRPr/>
              </a:pPr>
              <a:t>2</a:t>
            </a:fld>
            <a:endParaRPr lang="en-US" smtClean="0"/>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Autofit/>
          </a:bodyPr>
          <a:lstStyle/>
          <a:p>
            <a:pPr>
              <a:defRPr/>
            </a:pPr>
            <a:r>
              <a:rPr lang="en-US" sz="1400" dirty="0" smtClean="0">
                <a:solidFill>
                  <a:schemeClr val="tx2">
                    <a:lumMod val="75000"/>
                    <a:lumOff val="25000"/>
                  </a:schemeClr>
                </a:solidFill>
              </a:rPr>
              <a:t>Now, let’s summarize client profiles for the products we have gone over today.</a:t>
            </a:r>
          </a:p>
          <a:p>
            <a:pPr>
              <a:defRPr/>
            </a:pPr>
            <a:r>
              <a:rPr lang="en-US" sz="1400" b="1" dirty="0" smtClean="0">
                <a:solidFill>
                  <a:schemeClr val="tx2">
                    <a:lumMod val="75000"/>
                    <a:lumOff val="25000"/>
                  </a:schemeClr>
                </a:solidFill>
              </a:rPr>
              <a:t>Traditional long-term care insurance are for people only concerned with LTC expenses. They may be looking for an economical solution (rate increases are a risk) to long term care expenses. They may also be looking to protect current assets (Partnership plans) from potential Medicaid spend down.</a:t>
            </a:r>
          </a:p>
          <a:p>
            <a:pPr>
              <a:defRPr/>
            </a:pPr>
            <a:endParaRPr lang="en-US" sz="1400" b="1" dirty="0" smtClean="0">
              <a:solidFill>
                <a:schemeClr val="tx2">
                  <a:lumMod val="75000"/>
                  <a:lumOff val="25000"/>
                </a:schemeClr>
              </a:solidFill>
            </a:endParaRPr>
          </a:p>
          <a:p>
            <a:pPr>
              <a:defRPr/>
            </a:pPr>
            <a:r>
              <a:rPr lang="en-US" sz="1400" b="1" dirty="0" smtClean="0">
                <a:solidFill>
                  <a:schemeClr val="tx2">
                    <a:lumMod val="75000"/>
                    <a:lumOff val="25000"/>
                  </a:schemeClr>
                </a:solidFill>
              </a:rPr>
              <a:t>Asset based long-term care insurance. These people are primarily concerned with LTC. They have assets that can be repurposed into LTC coverage. They may object to “use it or lose it’ LTC polices and at least wants cost recovery. They are not concerned with legacy planning or estate enhancement </a:t>
            </a:r>
          </a:p>
          <a:p>
            <a:pPr>
              <a:defRPr/>
            </a:pPr>
            <a:r>
              <a:rPr lang="en-US" sz="1400" b="1" dirty="0" smtClean="0">
                <a:solidFill>
                  <a:schemeClr val="tx2">
                    <a:lumMod val="75000"/>
                    <a:lumOff val="25000"/>
                  </a:schemeClr>
                </a:solidFill>
              </a:rPr>
              <a:t>Life Insurance with LTC is for people who want  a death benefit – and are looking to enhance a legacy to loved ones. They have Long-term concerns and want full  LTC coverage . They are looking for flexible premium payment options and like the idea of a policy that has purpose beyond life insurance need</a:t>
            </a:r>
            <a:endParaRPr lang="en-US" sz="1400" dirty="0" smtClean="0">
              <a:solidFill>
                <a:schemeClr val="tx2">
                  <a:lumMod val="75000"/>
                  <a:lumOff val="25000"/>
                </a:schemeClr>
              </a:solidFill>
            </a:endParaRPr>
          </a:p>
        </p:txBody>
      </p:sp>
      <p:sp>
        <p:nvSpPr>
          <p:cNvPr id="4" name="Slide Number Placeholder 3"/>
          <p:cNvSpPr>
            <a:spLocks noGrp="1"/>
          </p:cNvSpPr>
          <p:nvPr>
            <p:ph type="sldNum" sz="quarter" idx="5"/>
          </p:nvPr>
        </p:nvSpPr>
        <p:spPr/>
        <p:txBody>
          <a:bodyPr/>
          <a:lstStyle/>
          <a:p>
            <a:pPr>
              <a:defRPr/>
            </a:pPr>
            <a:fld id="{32164AB2-C719-4D0F-A3C3-7F2869BC063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defRPr/>
            </a:pPr>
            <a:r>
              <a:rPr lang="en-US" sz="1600" b="1" dirty="0" smtClean="0">
                <a:solidFill>
                  <a:schemeClr val="tx2">
                    <a:lumMod val="75000"/>
                    <a:lumOff val="25000"/>
                  </a:schemeClr>
                </a:solidFill>
              </a:rPr>
              <a:t>Life Insurance with Chronic Illness Riders are for people where Death benefit is  the  primary concern. Chronic illness protection secondary and the Client understands this solution will only provide benefits for a permanent chronic illness. They also understand that if the rider is included with policy (no </a:t>
            </a:r>
            <a:r>
              <a:rPr lang="en-US" sz="1600" b="1" dirty="0" err="1" smtClean="0">
                <a:solidFill>
                  <a:schemeClr val="tx2">
                    <a:lumMod val="75000"/>
                    <a:lumOff val="25000"/>
                  </a:schemeClr>
                </a:solidFill>
              </a:rPr>
              <a:t>chargea</a:t>
            </a:r>
            <a:r>
              <a:rPr lang="en-US" sz="1600" b="1" dirty="0" smtClean="0">
                <a:solidFill>
                  <a:schemeClr val="tx2">
                    <a:lumMod val="75000"/>
                    <a:lumOff val="25000"/>
                  </a:schemeClr>
                </a:solidFill>
              </a:rPr>
              <a:t> portion of death benefit will be forfeited upon going on claim.</a:t>
            </a:r>
          </a:p>
          <a:p>
            <a:pPr>
              <a:defRPr/>
            </a:pPr>
            <a:endParaRPr lang="en-US" sz="1600" b="1" dirty="0" smtClean="0">
              <a:solidFill>
                <a:schemeClr val="tx2">
                  <a:lumMod val="75000"/>
                  <a:lumOff val="25000"/>
                </a:schemeClr>
              </a:solidFill>
            </a:endParaRPr>
          </a:p>
          <a:p>
            <a:pPr>
              <a:defRPr/>
            </a:pPr>
            <a:r>
              <a:rPr lang="en-US" sz="1600" b="1" dirty="0" smtClean="0">
                <a:solidFill>
                  <a:schemeClr val="tx2">
                    <a:lumMod val="75000"/>
                    <a:lumOff val="25000"/>
                  </a:schemeClr>
                </a:solidFill>
              </a:rPr>
              <a:t>Annuities with LTC riders are for people who have limited assets to invest. This provides income stream that can convert to LTC coverage. Suited for people who may be uninsurable for life insurance and/or long-term care and they understand there may be limited LTC coverage compared to other solutions/</a:t>
            </a:r>
          </a:p>
          <a:p>
            <a:pPr>
              <a:defRPr/>
            </a:pPr>
            <a:endParaRPr lang="en-US" sz="1600" dirty="0">
              <a:solidFill>
                <a:schemeClr val="tx2">
                  <a:lumMod val="75000"/>
                  <a:lumOff val="25000"/>
                </a:schemeClr>
              </a:solidFill>
            </a:endParaRPr>
          </a:p>
        </p:txBody>
      </p:sp>
      <p:sp>
        <p:nvSpPr>
          <p:cNvPr id="4" name="Slide Number Placeholder 3"/>
          <p:cNvSpPr>
            <a:spLocks noGrp="1"/>
          </p:cNvSpPr>
          <p:nvPr>
            <p:ph type="sldNum" sz="quarter" idx="5"/>
          </p:nvPr>
        </p:nvSpPr>
        <p:spPr/>
        <p:txBody>
          <a:bodyPr/>
          <a:lstStyle/>
          <a:p>
            <a:pPr>
              <a:defRPr/>
            </a:pPr>
            <a:fld id="{3DB0386A-9EA7-4DF4-9560-243EBD3F796A}"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p:txBody>
          <a:bodyPr/>
          <a:lstStyle/>
          <a:p>
            <a:pPr>
              <a:defRPr/>
            </a:pPr>
            <a:fld id="{EE167592-E9C5-424A-B85D-A47AFD2BFC4A}" type="slidenum">
              <a:rPr lang="en-US" smtClean="0"/>
              <a:pPr>
                <a:defRPr/>
              </a:pPr>
              <a:t>22</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466725" y="4416425"/>
            <a:ext cx="6154738" cy="4183063"/>
          </a:xfrm>
          <a:noFill/>
          <a:ln/>
        </p:spPr>
        <p:txBody>
          <a:bodyPr/>
          <a:lstStyle/>
          <a:p>
            <a:pPr eaLnBrk="1" hangingPunct="1">
              <a:lnSpc>
                <a:spcPct val="90000"/>
              </a:lnSpc>
            </a:pPr>
            <a:r>
              <a:rPr lang="en-US" sz="1600" smtClean="0">
                <a:ea typeface="ＭＳ Ｐゴシック"/>
                <a:cs typeface="ＭＳ Ｐゴシック"/>
              </a:rPr>
              <a:t>In summary, it appears that LTC alternative solutions such as insurance linked products are seeing continued and increasing interest and may be the wave of the future.</a:t>
            </a:r>
          </a:p>
          <a:p>
            <a:pPr eaLnBrk="1" hangingPunct="1">
              <a:lnSpc>
                <a:spcPct val="90000"/>
              </a:lnSpc>
            </a:pPr>
            <a:r>
              <a:rPr lang="en-US" sz="1600" smtClean="0">
                <a:ea typeface="ＭＳ Ｐゴシック"/>
                <a:cs typeface="ＭＳ Ｐゴシック"/>
              </a:rPr>
              <a:t>In order to help clients make an informed choice, it is important to understand the differentiators among product offerings.</a:t>
            </a:r>
          </a:p>
          <a:p>
            <a:pPr eaLnBrk="1" hangingPunct="1">
              <a:lnSpc>
                <a:spcPct val="90000"/>
              </a:lnSpc>
            </a:pPr>
            <a:r>
              <a:rPr lang="en-US" sz="1600" smtClean="0">
                <a:ea typeface="ＭＳ Ｐゴシック"/>
                <a:cs typeface="ＭＳ Ｐゴシック"/>
              </a:rPr>
              <a:t>It is clear women face the biggest LTC risk as the one who may have to provide care as well as the person who will most likely need care.</a:t>
            </a:r>
          </a:p>
          <a:p>
            <a:pPr eaLnBrk="1" hangingPunct="1">
              <a:lnSpc>
                <a:spcPct val="90000"/>
              </a:lnSpc>
            </a:pPr>
            <a:r>
              <a:rPr lang="en-US" sz="1600" smtClean="0">
                <a:ea typeface="ＭＳ Ｐゴシック"/>
                <a:cs typeface="ＭＳ Ｐゴシック"/>
              </a:rPr>
              <a:t>Indemnity style LTC riders offer more opportunities in case design than traditional solutions or some reimbursement plans and can be used in many “outside the box” scenarios as well as in advanced planning cases.</a:t>
            </a:r>
          </a:p>
          <a:p>
            <a:pPr eaLnBrk="1" hangingPunct="1">
              <a:lnSpc>
                <a:spcPct val="90000"/>
              </a:lnSpc>
            </a:pPr>
            <a:r>
              <a:rPr lang="en-US" sz="1600" smtClean="0">
                <a:ea typeface="ＭＳ Ｐゴシック"/>
                <a:cs typeface="ＭＳ Ｐゴシック"/>
              </a:rPr>
              <a:t>Nationwide is on your side with an indemnity style LTC rider that can be added to a variety of individual life products and offers a variety of premium payment options.</a:t>
            </a:r>
          </a:p>
          <a:p>
            <a:pPr eaLnBrk="1" hangingPunct="1">
              <a:lnSpc>
                <a:spcPct val="90000"/>
              </a:lnSpc>
            </a:pPr>
            <a:r>
              <a:rPr lang="en-US" sz="1600" smtClean="0">
                <a:ea typeface="ＭＳ Ｐゴシック"/>
                <a:cs typeface="ＭＳ Ｐゴシック"/>
              </a:rPr>
              <a:t>And now, what questions do you have?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p>
            <a:pPr>
              <a:defRPr/>
            </a:pPr>
            <a:fld id="{B884D874-58A9-4887-97AB-9662353E830F}" type="slidenum">
              <a:rPr lang="en-US" smtClean="0"/>
              <a:pPr>
                <a:defRPr/>
              </a:pPr>
              <a:t>3</a:t>
            </a:fld>
            <a:endParaRPr lang="en-US" smtClean="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83FB22B3-1C91-46DC-98BA-7DD516B1E256}" type="slidenum">
              <a:rPr lang="en-US" smtClean="0"/>
              <a:pPr>
                <a:defRPr/>
              </a:pPr>
              <a:t>4</a:t>
            </a:fld>
            <a:endParaRPr lang="en-US" smtClean="0"/>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pPr eaLnBrk="1" hangingPunct="1"/>
            <a:endParaRPr lang="en-US" smtClean="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xfrm>
            <a:off x="457200" y="4416425"/>
            <a:ext cx="6172200" cy="4183063"/>
          </a:xfrm>
          <a:noFill/>
          <a:ln/>
        </p:spPr>
        <p:txBody>
          <a:bodyPr/>
          <a:lstStyle/>
          <a:p>
            <a:r>
              <a:rPr lang="en-US" sz="1600" smtClean="0">
                <a:ea typeface="ＭＳ Ｐゴシック"/>
                <a:cs typeface="ＭＳ Ｐゴシック"/>
              </a:rPr>
              <a:t>Much of discussion today will involve the use of Long-term Care Riders and Chronic  Illness riders attached to life insurance. Before we start our discussion today, it is important to note that when presenting these products to a client, a life insurance need should be the first and foremost reason for the purchase. In addition, these riders may involve an additional charge. </a:t>
            </a:r>
          </a:p>
          <a:p>
            <a:r>
              <a:rPr lang="en-US" sz="1600" smtClean="0">
                <a:ea typeface="ＭＳ Ｐゴシック"/>
                <a:cs typeface="ＭＳ Ｐゴシック"/>
              </a:rPr>
              <a:t>Keep in mind that as an acceleration of the death benefit, the LTC rider payout will reduce both the death benefit and cash surrender values dollar for dollar (and with some chronic illness riders more than dollar for dollar for dollar). Care should be taken to make sure that your life insurance needs continue to be met even if the rider pays out in full.  There is no guarantee that the rider will cover the entire cost for all of the insured's long-term care as these vary with the needs of each insured.</a:t>
            </a:r>
          </a:p>
          <a:p>
            <a:endParaRPr lang="en-US" sz="1600"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43CF289C-5BA3-47C4-8932-1B29C1944B3A}"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endParaRPr lang="en-US"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11B1CA3C-8C2C-4493-A401-65ACFD78EEEA}"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9768EADA-B59E-47C0-A49E-950816BD899B}" type="slidenum">
              <a:rPr lang="en-US" smtClean="0"/>
              <a:pPr>
                <a:defRPr/>
              </a:pPr>
              <a:t>7</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311150" y="4416425"/>
            <a:ext cx="6465888" cy="4183063"/>
          </a:xfrm>
          <a:noFill/>
          <a:ln/>
        </p:spPr>
        <p:txBody>
          <a:bodyPr/>
          <a:lstStyle/>
          <a:p>
            <a:pPr eaLnBrk="1" hangingPunct="1"/>
            <a:r>
              <a:rPr lang="en-US" sz="1600" smtClean="0">
                <a:ea typeface="ＭＳ Ｐゴシック"/>
                <a:cs typeface="ＭＳ Ｐゴシック"/>
              </a:rPr>
              <a:t>Sales of traditional LTCI policies have been on a roller coaster for several years. Between 2006 and 2009 sales growth was negative, with 2009 seeing a downturn in LTCI sales of -23%. Sales in 2010 were improved, up 13%, but much of this is attributed to the poor 2009 performance. Overall, LTCI sales still see overall compound annual growth rate between 2006 and 2011 at just 3%.</a:t>
            </a:r>
          </a:p>
          <a:p>
            <a:pPr eaLnBrk="1" hangingPunct="1"/>
            <a:r>
              <a:rPr lang="en-US" sz="1600" smtClean="0">
                <a:ea typeface="ＭＳ Ｐゴシック"/>
                <a:cs typeface="ＭＳ Ｐゴシック"/>
              </a:rPr>
              <a:t>In addition, we have seen 14 companies leave the stand alone market and 7 more leave group LTCI.</a:t>
            </a:r>
          </a:p>
          <a:p>
            <a:pPr eaLnBrk="1" hangingPunct="1"/>
            <a:r>
              <a:rPr lang="en-US" sz="1600" smtClean="0">
                <a:ea typeface="ＭＳ Ｐゴシック"/>
                <a:cs typeface="ＭＳ Ｐゴシック"/>
              </a:rPr>
              <a:t>What is contributing to the overall stagnant sales?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p>
            <a:pPr>
              <a:defRPr/>
            </a:pPr>
            <a:fld id="{2AC307B1-21BB-4DBA-8192-F388C4D39A3C}" type="slidenum">
              <a:rPr lang="en-US" smtClean="0"/>
              <a:pPr>
                <a:defRPr/>
              </a:pPr>
              <a:t>8</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311150" y="4416425"/>
            <a:ext cx="6465888" cy="4183063"/>
          </a:xfrm>
          <a:noFill/>
          <a:ln/>
        </p:spPr>
        <p:txBody>
          <a:bodyPr/>
          <a:lstStyle/>
          <a:p>
            <a:pPr eaLnBrk="1" hangingPunct="1"/>
            <a:r>
              <a:rPr lang="en-US" sz="1600" smtClean="0">
                <a:ea typeface="ＭＳ Ｐゴシック"/>
                <a:cs typeface="ＭＳ Ｐゴシック"/>
              </a:rPr>
              <a:t>Recent news reports several companies asking state regulators to approve rate hikes on existing policies of as much as 40%. The carriers trying to stay in the business are at a crisis point. The increased morbidity coupled with unexpectedly low lapse rates has brought many carriers in the business of stand-alone LTC to a crisis point. Daily LTC payouts doubled between 2006 and 2009</a:t>
            </a:r>
            <a:r>
              <a:rPr lang="en-US" sz="1600" baseline="30000" smtClean="0">
                <a:ea typeface="ＭＳ Ｐゴシック"/>
                <a:cs typeface="ＭＳ Ｐゴシック"/>
              </a:rPr>
              <a:t>1</a:t>
            </a:r>
            <a:r>
              <a:rPr lang="en-US" sz="1600" smtClean="0">
                <a:ea typeface="ＭＳ Ｐゴシック"/>
                <a:cs typeface="ＭＳ Ｐゴシック"/>
              </a:rPr>
              <a:t>, and it is only going to get worse as the Baby Boomers age into retirement and join their parents in the LTC claims pool. Adding to the problem is interest rates, which have continued to decline in recent years. Investment returns comprise 40% to 60% of what a long-term care insurance company needs to pay LTC claims, and to stay profitable, LTCI companies need a premium increase of approximately 10% to 15% for every percentage point lost in interest rates.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84B56DF1-07CB-4A0E-9056-B3FAB8E47783}" type="slidenum">
              <a:rPr lang="en-US" smtClean="0"/>
              <a:pPr>
                <a:defRPr/>
              </a:pPr>
              <a:t>9</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466725" y="4416425"/>
            <a:ext cx="6076950" cy="4183063"/>
          </a:xfrm>
          <a:noFill/>
          <a:ln/>
        </p:spPr>
        <p:txBody>
          <a:bodyPr/>
          <a:lstStyle/>
          <a:p>
            <a:pPr eaLnBrk="1" hangingPunct="1"/>
            <a:r>
              <a:rPr lang="en-US" sz="1600" smtClean="0">
                <a:ea typeface="ＭＳ Ｐゴシック"/>
                <a:cs typeface="ＭＳ Ｐゴシック"/>
              </a:rPr>
              <a:t>Consumers have found solutions that are more palatable. Combo products that combine in some fashion a long-term care benefit with a base product that meets other financial needs leaves the consumer with a solution that eliminates some of the most objectionable pitfalls. Asset based long-term care, known as a linked solution, saw a 67% growth in sales in 2011, and LTC riders on life insurance, known as a living benefit solution, saw an increase in sales of 29%. More detail about those products in a moment.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a:srcRect/>
          <a:stretch>
            <a:fillRect/>
          </a:stretch>
        </p:blipFill>
        <p:spPr bwMode="auto">
          <a:xfrm>
            <a:off x="-1588" y="-4763"/>
            <a:ext cx="9145588" cy="6867526"/>
          </a:xfrm>
          <a:prstGeom prst="rect">
            <a:avLst/>
          </a:prstGeom>
          <a:noFill/>
          <a:ln w="9525">
            <a:noFill/>
            <a:miter lim="800000"/>
            <a:headEnd/>
            <a:tailEnd/>
          </a:ln>
        </p:spPr>
      </p:pic>
      <p:sp>
        <p:nvSpPr>
          <p:cNvPr id="5" name="Rectangle 4"/>
          <p:cNvSpPr/>
          <p:nvPr/>
        </p:nvSpPr>
        <p:spPr>
          <a:xfrm>
            <a:off x="1295400" y="1447800"/>
            <a:ext cx="76200" cy="2514600"/>
          </a:xfrm>
          <a:prstGeom prst="rect">
            <a:avLst/>
          </a:prstGeom>
          <a:solidFill>
            <a:srgbClr val="FDA01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3"/>
          <p:cNvSpPr txBox="1">
            <a:spLocks noChangeArrowheads="1"/>
          </p:cNvSpPr>
          <p:nvPr/>
        </p:nvSpPr>
        <p:spPr bwMode="auto">
          <a:xfrm>
            <a:off x="1524000" y="3238500"/>
            <a:ext cx="5638800" cy="762000"/>
          </a:xfrm>
          <a:prstGeom prst="rect">
            <a:avLst/>
          </a:prstGeom>
          <a:noFill/>
          <a:ln w="9525">
            <a:noFill/>
            <a:miter lim="800000"/>
            <a:headEnd/>
            <a:tailEnd/>
          </a:ln>
        </p:spPr>
        <p:txBody>
          <a:bodyPr lIns="0" tIns="0" rIns="0" bIns="0" anchor="b"/>
          <a:lstStyle/>
          <a:p>
            <a:pPr>
              <a:lnSpc>
                <a:spcPts val="1375"/>
              </a:lnSpc>
              <a:spcAft>
                <a:spcPts val="300"/>
              </a:spcAft>
              <a:defRPr/>
            </a:pPr>
            <a:r>
              <a:rPr lang="en-US" sz="1400" dirty="0">
                <a:solidFill>
                  <a:srgbClr val="FFFFFF"/>
                </a:solidFill>
                <a:latin typeface="Arial" pitchFamily="34" charset="0"/>
                <a:ea typeface="ＭＳ Ｐゴシック" charset="-128"/>
                <a:cs typeface="+mn-cs"/>
              </a:rPr>
              <a:t>Brought to you by the</a:t>
            </a:r>
          </a:p>
          <a:p>
            <a:pPr>
              <a:lnSpc>
                <a:spcPct val="90000"/>
              </a:lnSpc>
              <a:defRPr/>
            </a:pPr>
            <a:r>
              <a:rPr lang="en-US" dirty="0">
                <a:solidFill>
                  <a:srgbClr val="FFFFFF"/>
                </a:solidFill>
                <a:latin typeface="Arial" pitchFamily="34" charset="0"/>
                <a:ea typeface="ＭＳ Ｐゴシック" charset="-128"/>
                <a:cs typeface="+mn-cs"/>
              </a:rPr>
              <a:t>Nationwide</a:t>
            </a:r>
            <a:r>
              <a:rPr lang="en-US" sz="1200" baseline="60000" dirty="0">
                <a:solidFill>
                  <a:srgbClr val="FFFFFF"/>
                </a:solidFill>
                <a:latin typeface="Arial" pitchFamily="34" charset="0"/>
                <a:ea typeface="ＭＳ Ｐゴシック" charset="-128"/>
                <a:cs typeface="Arial" pitchFamily="34" charset="0"/>
              </a:rPr>
              <a:t>®</a:t>
            </a:r>
            <a:r>
              <a:rPr lang="en-US" dirty="0">
                <a:solidFill>
                  <a:srgbClr val="FFFFFF"/>
                </a:solidFill>
                <a:latin typeface="Arial" pitchFamily="34" charset="0"/>
                <a:ea typeface="ＭＳ Ｐゴシック" charset="-128"/>
                <a:cs typeface="Arial" pitchFamily="34" charset="0"/>
              </a:rPr>
              <a:t> Advanced Consulting Group</a:t>
            </a:r>
          </a:p>
        </p:txBody>
      </p:sp>
      <p:sp>
        <p:nvSpPr>
          <p:cNvPr id="4" name="Title 3"/>
          <p:cNvSpPr>
            <a:spLocks noGrp="1"/>
          </p:cNvSpPr>
          <p:nvPr>
            <p:ph type="ctrTitle"/>
          </p:nvPr>
        </p:nvSpPr>
        <p:spPr>
          <a:xfrm>
            <a:off x="1524000" y="1447801"/>
            <a:ext cx="5334000" cy="1752600"/>
          </a:xfrm>
          <a:prstGeom prst="rect">
            <a:avLst/>
          </a:prstGeom>
        </p:spPr>
        <p:txBody>
          <a:bodyPr/>
          <a:lstStyle>
            <a:lvl1pPr algn="l">
              <a:defRPr sz="4800">
                <a:solidFill>
                  <a:schemeClr val="bg1"/>
                </a:solidFill>
              </a:defRPr>
            </a:lvl1pPr>
          </a:lstStyle>
          <a:p>
            <a:r>
              <a:rPr lang="en-US" smtClean="0"/>
              <a:t>Click to edit Master title style</a:t>
            </a:r>
            <a:endParaRPr lang="en-US" dirty="0"/>
          </a:p>
        </p:txBody>
      </p:sp>
      <p:sp>
        <p:nvSpPr>
          <p:cNvPr id="7" name="Footer Placeholder 5"/>
          <p:cNvSpPr>
            <a:spLocks noGrp="1" noChangeArrowheads="1"/>
          </p:cNvSpPr>
          <p:nvPr>
            <p:ph type="ftr" sz="quarter" idx="10"/>
          </p:nvPr>
        </p:nvSpPr>
        <p:spPr>
          <a:xfrm>
            <a:off x="2209800" y="6400800"/>
            <a:ext cx="4648200" cy="320675"/>
          </a:xfrm>
        </p:spPr>
        <p:txBody>
          <a:bodyPr/>
          <a:lstStyle>
            <a:lvl1pPr>
              <a:defRPr sz="800">
                <a:solidFill>
                  <a:schemeClr val="bg1"/>
                </a:solidFill>
              </a:defRPr>
            </a:lvl1pPr>
          </a:lstStyle>
          <a:p>
            <a:pPr>
              <a:defRPr/>
            </a:pPr>
            <a:r>
              <a:rPr lang="en-US"/>
              <a:t>NFM-#### FOR BROKER/DEALER USE ONLY</a:t>
            </a:r>
            <a:r>
              <a:rPr lang="en-US">
                <a:cs typeface="Arial" pitchFamily="34" charset="0"/>
              </a:rPr>
              <a:t>—NOT FOR USE WITH THE PUBLIC</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rcRect/>
          <a:stretch>
            <a:fillRect/>
          </a:stretch>
        </p:blipFill>
        <p:spPr bwMode="auto">
          <a:xfrm>
            <a:off x="4763" y="0"/>
            <a:ext cx="557212" cy="6858000"/>
          </a:xfrm>
          <a:prstGeom prst="rect">
            <a:avLst/>
          </a:prstGeom>
          <a:noFill/>
          <a:ln w="9525">
            <a:noFill/>
            <a:miter lim="800000"/>
            <a:headEnd/>
            <a:tailEnd/>
          </a:ln>
        </p:spPr>
      </p:pic>
      <p:sp>
        <p:nvSpPr>
          <p:cNvPr id="2" name="Title 1"/>
          <p:cNvSpPr>
            <a:spLocks noGrp="1"/>
          </p:cNvSpPr>
          <p:nvPr>
            <p:ph type="title"/>
          </p:nvPr>
        </p:nvSpPr>
        <p:spPr>
          <a:xfrm>
            <a:off x="914400" y="274638"/>
            <a:ext cx="7772400" cy="1143000"/>
          </a:xfrm>
          <a:prstGeom prst="rect">
            <a:avLst/>
          </a:prstGeom>
        </p:spPr>
        <p:txBody>
          <a:bodyPr vert="horz"/>
          <a:lstStyle>
            <a:lvl1pPr algn="l">
              <a:defRPr baseline="0">
                <a:solidFill>
                  <a:srgbClr val="6E5F5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724400"/>
          </a:xfrm>
          <a:prstGeom prst="rect">
            <a:avLst/>
          </a:prstGeom>
        </p:spPr>
        <p:txBody>
          <a:bodyPr vert="horz"/>
          <a:lstStyle>
            <a:lvl1pPr>
              <a:defRPr baseline="0">
                <a:solidFill>
                  <a:srgbClr val="6E5F53"/>
                </a:solidFill>
              </a:defRPr>
            </a:lvl1pPr>
            <a:lvl2pPr>
              <a:defRPr baseline="0">
                <a:solidFill>
                  <a:srgbClr val="6E5F53"/>
                </a:solidFill>
              </a:defRPr>
            </a:lvl2pPr>
            <a:lvl3pPr>
              <a:defRPr baseline="0">
                <a:solidFill>
                  <a:srgbClr val="6E5F53"/>
                </a:solidFill>
              </a:defRPr>
            </a:lvl3pPr>
            <a:lvl4pPr>
              <a:defRPr baseline="0">
                <a:solidFill>
                  <a:srgbClr val="6E5F53"/>
                </a:solidFill>
              </a:defRPr>
            </a:lvl4pPr>
            <a:lvl5pPr>
              <a:defRPr baseline="0">
                <a:solidFill>
                  <a:srgbClr val="6E5F5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5"/>
          <p:cNvSpPr>
            <a:spLocks noGrp="1" noChangeArrowheads="1"/>
          </p:cNvSpPr>
          <p:nvPr>
            <p:ph type="ftr" sz="quarter" idx="10"/>
          </p:nvPr>
        </p:nvSpPr>
        <p:spPr/>
        <p:txBody>
          <a:bodyPr/>
          <a:lstStyle>
            <a:lvl1pPr>
              <a:defRPr/>
            </a:lvl1pPr>
          </a:lstStyle>
          <a:p>
            <a:pPr>
              <a:defRPr/>
            </a:pPr>
            <a:r>
              <a:rPr lang="en-US"/>
              <a:t>NFM-#### FOR BROKER/DEALER USE ONLY</a:t>
            </a:r>
            <a:r>
              <a:rPr lang="en-US">
                <a:cs typeface="Arial" pitchFamily="34" charset="0"/>
              </a:rPr>
              <a:t>—NOT FOR USE WITH THE PUBLIC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0" y="6400800"/>
            <a:ext cx="4648200" cy="320675"/>
          </a:xfrm>
          <a:prstGeom prst="rect">
            <a:avLst/>
          </a:prstGeom>
          <a:noFill/>
          <a:ln w="9525">
            <a:noFill/>
            <a:miter lim="800000"/>
            <a:headEnd/>
            <a:tailEnd/>
          </a:ln>
          <a:effectLst/>
        </p:spPr>
        <p:txBody>
          <a:bodyPr vert="horz" wrap="square" lIns="0" tIns="45720" rIns="91440" bIns="45720" numCol="1" anchor="ctr" anchorCtr="0" compatLnSpc="1">
            <a:prstTxWarp prst="textNoShape">
              <a:avLst/>
            </a:prstTxWarp>
          </a:bodyPr>
          <a:lstStyle>
            <a:lvl1pPr>
              <a:defRPr sz="800">
                <a:solidFill>
                  <a:srgbClr val="6E5F53"/>
                </a:solidFill>
                <a:latin typeface="Arial" pitchFamily="34" charset="0"/>
                <a:ea typeface="ＭＳ Ｐゴシック" charset="-128"/>
                <a:cs typeface="+mn-cs"/>
              </a:defRPr>
            </a:lvl1pPr>
          </a:lstStyle>
          <a:p>
            <a:pPr>
              <a:defRPr/>
            </a:pPr>
            <a:r>
              <a:rPr lang="en-US"/>
              <a:t>NFM-#### FOR BROKER/DEALER USE ONLY</a:t>
            </a:r>
            <a:r>
              <a:rPr lang="en-US">
                <a:cs typeface="Arial" pitchFamily="34" charset="0"/>
              </a:rPr>
              <a:t>—NOT FOR USE WITH THE PUBLIC</a:t>
            </a:r>
          </a:p>
        </p:txBody>
      </p:sp>
      <p:sp>
        <p:nvSpPr>
          <p:cNvPr id="1031" name="Rectangle 7"/>
          <p:cNvSpPr>
            <a:spLocks noChangeArrowheads="1"/>
          </p:cNvSpPr>
          <p:nvPr/>
        </p:nvSpPr>
        <p:spPr bwMode="auto">
          <a:xfrm>
            <a:off x="8458200" y="6400800"/>
            <a:ext cx="457200" cy="320675"/>
          </a:xfrm>
          <a:prstGeom prst="rect">
            <a:avLst/>
          </a:prstGeom>
          <a:noFill/>
          <a:ln w="9525">
            <a:noFill/>
            <a:miter lim="800000"/>
            <a:headEnd/>
            <a:tailEnd/>
          </a:ln>
          <a:effectLst/>
        </p:spPr>
        <p:txBody>
          <a:bodyPr lIns="0" anchor="ctr"/>
          <a:lstStyle/>
          <a:p>
            <a:pPr algn="r">
              <a:defRPr/>
            </a:pPr>
            <a:fld id="{1B3D87E5-0883-4956-A1EA-050E3895B368}" type="slidenum">
              <a:rPr lang="en-US" sz="800">
                <a:solidFill>
                  <a:schemeClr val="bg2"/>
                </a:solidFill>
                <a:latin typeface="Arial" pitchFamily="34" charset="0"/>
                <a:ea typeface="ＭＳ Ｐゴシック" charset="-128"/>
                <a:cs typeface="+mn-cs"/>
              </a:rPr>
              <a:pPr algn="r">
                <a:defRPr/>
              </a:pPr>
              <a:t>‹#›</a:t>
            </a:fld>
            <a:endParaRPr lang="en-US" sz="800">
              <a:solidFill>
                <a:schemeClr val="bg2"/>
              </a:solidFill>
              <a:latin typeface="Arial" pitchFamily="34" charset="0"/>
              <a:ea typeface="ＭＳ Ｐゴシック" charset="-128"/>
              <a:cs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sldNum="0"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4"/>
          <p:cNvSpPr>
            <a:spLocks noGrp="1"/>
          </p:cNvSpPr>
          <p:nvPr>
            <p:ph type="ctrTitle"/>
          </p:nvPr>
        </p:nvSpPr>
        <p:spPr bwMode="auto">
          <a:xfrm>
            <a:off x="1371600" y="609600"/>
            <a:ext cx="5562600" cy="3810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600" smtClean="0">
                <a:ea typeface="ＭＳ Ｐゴシック"/>
                <a:cs typeface="ＭＳ Ｐゴシック"/>
              </a:rPr>
              <a:t/>
            </a:r>
            <a:br>
              <a:rPr lang="en-US" sz="3600" smtClean="0">
                <a:ea typeface="ＭＳ Ｐゴシック"/>
                <a:cs typeface="ＭＳ Ｐゴシック"/>
              </a:rPr>
            </a:br>
            <a:r>
              <a:rPr lang="en-US" sz="3600" smtClean="0">
                <a:ea typeface="ＭＳ Ｐゴシック"/>
                <a:cs typeface="ＭＳ Ｐゴシック"/>
              </a:rPr>
              <a:t>Solutions for Long-term Care – What They Are, How They Work and How They Co-exist</a:t>
            </a:r>
          </a:p>
        </p:txBody>
      </p:sp>
      <p:sp>
        <p:nvSpPr>
          <p:cNvPr id="6146" name="Footer Placeholder 3"/>
          <p:cNvSpPr>
            <a:spLocks noGrp="1"/>
          </p:cNvSpPr>
          <p:nvPr>
            <p:ph type="ftr" sz="quarter" idx="10"/>
          </p:nvPr>
        </p:nvSpPr>
        <p:spPr>
          <a:xfrm>
            <a:off x="990600" y="6324600"/>
            <a:ext cx="5486400" cy="320675"/>
          </a:xfrm>
          <a:noFill/>
        </p:spPr>
        <p:txBody>
          <a:bodyPr/>
          <a:lstStyle/>
          <a:p>
            <a:pPr algn="ctr"/>
            <a:r>
              <a:rPr lang="en-US" sz="1200" smtClean="0">
                <a:latin typeface="Arial" charset="0"/>
                <a:ea typeface="ＭＳ Ｐゴシック"/>
                <a:cs typeface="ＭＳ Ｐゴシック"/>
              </a:rPr>
              <a:t>FOR BROKER/DEALER USE ONLY</a:t>
            </a:r>
            <a:r>
              <a:rPr lang="en-US" sz="1200" smtClean="0">
                <a:latin typeface="Arial" charset="0"/>
                <a:ea typeface="ＭＳ Ｐゴシック"/>
                <a:cs typeface="Arial" charset="0"/>
              </a:rPr>
              <a:t>—NOT FOR USE WITH THE PUBLIC</a:t>
            </a:r>
          </a:p>
          <a:p>
            <a:pPr algn="ctr"/>
            <a:r>
              <a:rPr lang="en-US" sz="1200" smtClean="0">
                <a:latin typeface="Arial" charset="0"/>
                <a:ea typeface="ＭＳ Ｐゴシック"/>
                <a:cs typeface="Arial" charset="0"/>
              </a:rPr>
              <a:t>NFM-11056AO (10/12)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mtClean="0">
                <a:solidFill>
                  <a:schemeClr val="tx1"/>
                </a:solidFill>
                <a:ea typeface="ＭＳ Ｐゴシック"/>
                <a:cs typeface="ＭＳ Ｐゴシック"/>
              </a:rPr>
              <a:t>Balancing LTC Solutions</a:t>
            </a:r>
          </a:p>
        </p:txBody>
      </p:sp>
      <p:sp>
        <p:nvSpPr>
          <p:cNvPr id="24578" name="Rectangle 3"/>
          <p:cNvSpPr>
            <a:spLocks noGrp="1" noChangeArrowheads="1"/>
          </p:cNvSpPr>
          <p:nvPr>
            <p:ph idx="1"/>
          </p:nvPr>
        </p:nvSpPr>
        <p:spPr bwMode="auto">
          <a:xfrm>
            <a:off x="914400" y="1371600"/>
            <a:ext cx="7467600" cy="4800600"/>
          </a:xfrm>
          <a:noFill/>
          <a:ln>
            <a:miter lim="800000"/>
            <a:headEnd/>
            <a:tailEnd/>
          </a:ln>
        </p:spPr>
        <p:txBody>
          <a:bodyPr wrap="square" lIns="91440" tIns="45720" rIns="91440" bIns="45720" numCol="1" anchor="t" anchorCtr="0" compatLnSpc="1">
            <a:prstTxWarp prst="textNoShape">
              <a:avLst/>
            </a:prstTxWarp>
          </a:bodyPr>
          <a:lstStyle/>
          <a:p>
            <a:r>
              <a:rPr lang="en-US" sz="2400" smtClean="0">
                <a:ea typeface="ＭＳ Ｐゴシック"/>
                <a:cs typeface="ＭＳ Ｐゴシック"/>
              </a:rPr>
              <a:t>There are variety of solutions available to insure long-term care risk</a:t>
            </a:r>
          </a:p>
          <a:p>
            <a:r>
              <a:rPr lang="en-US" sz="2400" smtClean="0">
                <a:ea typeface="ＭＳ Ｐゴシック"/>
                <a:cs typeface="ＭＳ Ｐゴシック"/>
              </a:rPr>
              <a:t>There is no “one size fits all solution”</a:t>
            </a:r>
          </a:p>
          <a:p>
            <a:r>
              <a:rPr lang="en-US" sz="2400" smtClean="0">
                <a:ea typeface="ＭＳ Ｐゴシック"/>
                <a:cs typeface="ＭＳ Ｐゴシック"/>
              </a:rPr>
              <a:t>It’s important to understand the all the solutions available and the best fit for each solution</a:t>
            </a:r>
            <a:r>
              <a:rPr lang="en-US" sz="2600" smtClean="0">
                <a:ea typeface="ＭＳ Ｐゴシック"/>
                <a:cs typeface="ＭＳ Ｐゴシック"/>
              </a:rPr>
              <a:t>.</a:t>
            </a:r>
          </a:p>
          <a:p>
            <a:pPr lvl="1"/>
            <a:r>
              <a:rPr lang="en-US" sz="2000" b="1" smtClean="0">
                <a:solidFill>
                  <a:schemeClr val="tx1"/>
                </a:solidFill>
                <a:ea typeface="ＭＳ Ｐゴシック"/>
              </a:rPr>
              <a:t>Traditional long-term care insurance</a:t>
            </a:r>
          </a:p>
          <a:p>
            <a:pPr lvl="1"/>
            <a:r>
              <a:rPr lang="en-US" sz="2000" b="1" smtClean="0">
                <a:solidFill>
                  <a:schemeClr val="tx1"/>
                </a:solidFill>
                <a:ea typeface="ＭＳ Ｐゴシック"/>
              </a:rPr>
              <a:t>Asset based long-term care insurance</a:t>
            </a:r>
          </a:p>
          <a:p>
            <a:pPr lvl="1"/>
            <a:r>
              <a:rPr lang="en-US" sz="2000" b="1" smtClean="0">
                <a:solidFill>
                  <a:schemeClr val="tx1"/>
                </a:solidFill>
                <a:ea typeface="ＭＳ Ｐゴシック"/>
              </a:rPr>
              <a:t>Life Insurance with LTC Illness Riders</a:t>
            </a:r>
          </a:p>
          <a:p>
            <a:pPr lvl="1"/>
            <a:r>
              <a:rPr lang="en-US" sz="2000" b="1" smtClean="0">
                <a:solidFill>
                  <a:schemeClr val="tx1"/>
                </a:solidFill>
                <a:ea typeface="ＭＳ Ｐゴシック"/>
              </a:rPr>
              <a:t>Life Insurance with Chronic Illness Riders</a:t>
            </a:r>
          </a:p>
          <a:p>
            <a:pPr lvl="1"/>
            <a:r>
              <a:rPr lang="en-US" sz="2000" b="1" smtClean="0">
                <a:solidFill>
                  <a:schemeClr val="tx1"/>
                </a:solidFill>
                <a:ea typeface="ＭＳ Ｐゴシック"/>
              </a:rPr>
              <a:t>Annuities with LTC riders</a:t>
            </a:r>
          </a:p>
          <a:p>
            <a:r>
              <a:rPr lang="en-US" sz="2400" smtClean="0">
                <a:ea typeface="ＭＳ Ｐゴシック"/>
                <a:cs typeface="ＭＳ Ｐゴシック"/>
              </a:rPr>
              <a:t>Who is best served by each product and how do each of these solutions work?</a:t>
            </a:r>
          </a:p>
          <a:p>
            <a:pPr lvl="1">
              <a:buFontTx/>
              <a:buNone/>
            </a:pPr>
            <a:endParaRPr lang="en-US" sz="2000" b="1" smtClean="0">
              <a:solidFill>
                <a:schemeClr val="tx1"/>
              </a:solidFill>
              <a:ea typeface="ＭＳ Ｐゴシック"/>
            </a:endParaRPr>
          </a:p>
        </p:txBody>
      </p:sp>
      <p:sp>
        <p:nvSpPr>
          <p:cNvPr id="24579"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bwMode="auto">
          <a:xfrm>
            <a:off x="685800" y="228600"/>
            <a:ext cx="8229600" cy="914400"/>
          </a:xfrm>
          <a:solidFill>
            <a:srgbClr val="FFFFFF"/>
          </a:solidFill>
          <a:ln>
            <a:miter lim="800000"/>
            <a:headEnd/>
            <a:tailEnd/>
          </a:ln>
        </p:spPr>
        <p:txBody>
          <a:bodyPr wrap="square" lIns="91440" tIns="45720" rIns="91440" bIns="45720" numCol="1" anchor="t" anchorCtr="0" compatLnSpc="1">
            <a:prstTxWarp prst="textNoShape">
              <a:avLst/>
            </a:prstTxWarp>
          </a:bodyPr>
          <a:lstStyle/>
          <a:p>
            <a:pPr algn="ctr" eaLnBrk="1" hangingPunct="1"/>
            <a:r>
              <a:rPr lang="en-US" sz="4000" smtClean="0">
                <a:solidFill>
                  <a:schemeClr val="tx1"/>
                </a:solidFill>
                <a:ea typeface="ＭＳ Ｐゴシック"/>
                <a:cs typeface="ＭＳ Ｐゴシック"/>
              </a:rPr>
              <a:t>Traditional LTC Insurance</a:t>
            </a:r>
          </a:p>
        </p:txBody>
      </p:sp>
      <p:sp>
        <p:nvSpPr>
          <p:cNvPr id="25602" name="Rectangle 3"/>
          <p:cNvSpPr>
            <a:spLocks noGrp="1" noChangeArrowheads="1"/>
          </p:cNvSpPr>
          <p:nvPr>
            <p:ph idx="1"/>
          </p:nvPr>
        </p:nvSpPr>
        <p:spPr bwMode="auto">
          <a:xfrm>
            <a:off x="990600" y="1676400"/>
            <a:ext cx="7848600" cy="4495800"/>
          </a:xfrm>
          <a:solidFill>
            <a:srgbClr val="FFFFFF"/>
          </a:solidFill>
          <a:ln>
            <a:miter lim="800000"/>
            <a:headEnd/>
            <a:tailEnd/>
          </a:ln>
        </p:spPr>
        <p:txBody>
          <a:bodyPr wrap="square" lIns="91440" tIns="45720" rIns="91440" bIns="45720" numCol="1" anchor="t" anchorCtr="0" compatLnSpc="1">
            <a:prstTxWarp prst="textNoShape">
              <a:avLst/>
            </a:prstTxWarp>
          </a:bodyPr>
          <a:lstStyle/>
          <a:p>
            <a:pPr>
              <a:lnSpc>
                <a:spcPct val="80000"/>
              </a:lnSpc>
              <a:defRPr/>
            </a:pPr>
            <a:r>
              <a:rPr lang="en-US" sz="2400" dirty="0" smtClean="0">
                <a:solidFill>
                  <a:srgbClr val="4A4038"/>
                </a:solidFill>
              </a:rPr>
              <a:t>The most economical solution in general</a:t>
            </a:r>
          </a:p>
          <a:p>
            <a:pPr>
              <a:lnSpc>
                <a:spcPct val="80000"/>
              </a:lnSpc>
              <a:defRPr/>
            </a:pPr>
            <a:r>
              <a:rPr lang="en-US" sz="2400" dirty="0" smtClean="0">
                <a:solidFill>
                  <a:srgbClr val="4A4038"/>
                </a:solidFill>
              </a:rPr>
              <a:t>Covers long-term care only</a:t>
            </a:r>
          </a:p>
          <a:p>
            <a:pPr>
              <a:lnSpc>
                <a:spcPct val="80000"/>
              </a:lnSpc>
              <a:defRPr/>
            </a:pPr>
            <a:r>
              <a:rPr lang="en-US" sz="2400" dirty="0" smtClean="0">
                <a:solidFill>
                  <a:srgbClr val="4A4038"/>
                </a:solidFill>
              </a:rPr>
              <a:t>State Partnership policies </a:t>
            </a:r>
            <a:r>
              <a:rPr lang="en-US" sz="2000" dirty="0" smtClean="0">
                <a:solidFill>
                  <a:srgbClr val="4A4038"/>
                </a:solidFill>
              </a:rPr>
              <a:t>(protect assets from Medicaid)</a:t>
            </a:r>
          </a:p>
          <a:p>
            <a:pPr>
              <a:lnSpc>
                <a:spcPct val="80000"/>
              </a:lnSpc>
              <a:defRPr/>
            </a:pPr>
            <a:r>
              <a:rPr lang="en-US" sz="2400" dirty="0" smtClean="0">
                <a:solidFill>
                  <a:srgbClr val="4A4038"/>
                </a:solidFill>
              </a:rPr>
              <a:t>Most flexible and customizable of the plans</a:t>
            </a:r>
          </a:p>
          <a:p>
            <a:pPr lvl="1">
              <a:lnSpc>
                <a:spcPct val="80000"/>
              </a:lnSpc>
              <a:defRPr/>
            </a:pPr>
            <a:r>
              <a:rPr lang="en-US" sz="2000" dirty="0" smtClean="0">
                <a:solidFill>
                  <a:schemeClr val="tx2"/>
                </a:solidFill>
              </a:rPr>
              <a:t>Nursing home, Home health care or mixed percentage</a:t>
            </a:r>
          </a:p>
          <a:p>
            <a:pPr lvl="1">
              <a:lnSpc>
                <a:spcPct val="80000"/>
              </a:lnSpc>
              <a:defRPr/>
            </a:pPr>
            <a:r>
              <a:rPr lang="en-US" sz="2000" dirty="0" smtClean="0">
                <a:solidFill>
                  <a:schemeClr val="tx2"/>
                </a:solidFill>
              </a:rPr>
              <a:t>2 years to lifetime coverage</a:t>
            </a:r>
          </a:p>
          <a:p>
            <a:pPr lvl="2">
              <a:lnSpc>
                <a:spcPct val="80000"/>
              </a:lnSpc>
              <a:defRPr/>
            </a:pPr>
            <a:r>
              <a:rPr lang="en-US" sz="2000" dirty="0" smtClean="0">
                <a:solidFill>
                  <a:schemeClr val="tx2"/>
                </a:solidFill>
              </a:rPr>
              <a:t>lifetime coverage now only offered by a few companies</a:t>
            </a:r>
          </a:p>
          <a:p>
            <a:pPr lvl="1">
              <a:lnSpc>
                <a:spcPct val="80000"/>
              </a:lnSpc>
              <a:defRPr/>
            </a:pPr>
            <a:r>
              <a:rPr lang="en-US" sz="2000" dirty="0" smtClean="0">
                <a:solidFill>
                  <a:schemeClr val="tx2"/>
                </a:solidFill>
              </a:rPr>
              <a:t>0 to 360 day elimination periods</a:t>
            </a:r>
          </a:p>
          <a:p>
            <a:pPr>
              <a:lnSpc>
                <a:spcPct val="80000"/>
              </a:lnSpc>
              <a:defRPr/>
            </a:pPr>
            <a:r>
              <a:rPr lang="en-US" sz="2400" dirty="0" smtClean="0">
                <a:solidFill>
                  <a:srgbClr val="4A4038"/>
                </a:solidFill>
              </a:rPr>
              <a:t>Cost-of-living adjustment (3% to 5%)</a:t>
            </a:r>
          </a:p>
          <a:p>
            <a:pPr lvl="1">
              <a:lnSpc>
                <a:spcPct val="80000"/>
              </a:lnSpc>
              <a:defRPr/>
            </a:pPr>
            <a:r>
              <a:rPr lang="en-US" sz="2000" dirty="0" smtClean="0">
                <a:solidFill>
                  <a:schemeClr val="tx1"/>
                </a:solidFill>
              </a:rPr>
              <a:t>Simple or compound</a:t>
            </a:r>
          </a:p>
          <a:p>
            <a:pPr marL="0" indent="0" eaLnBrk="1" hangingPunct="1">
              <a:defRPr/>
            </a:pPr>
            <a:r>
              <a:rPr lang="en-US" sz="2400" dirty="0" smtClean="0">
                <a:solidFill>
                  <a:schemeClr val="tx1">
                    <a:lumMod val="65000"/>
                    <a:lumOff val="35000"/>
                  </a:schemeClr>
                </a:solidFill>
              </a:rPr>
              <a:t> </a:t>
            </a:r>
            <a:r>
              <a:rPr lang="en-US" sz="2400" dirty="0" smtClean="0">
                <a:solidFill>
                  <a:schemeClr val="tx1">
                    <a:lumMod val="75000"/>
                    <a:lumOff val="25000"/>
                  </a:schemeClr>
                </a:solidFill>
              </a:rPr>
              <a:t>Indemnity and Reimbursement plans available</a:t>
            </a:r>
          </a:p>
          <a:p>
            <a:pPr marL="0" indent="0" eaLnBrk="1" hangingPunct="1">
              <a:defRPr/>
            </a:pPr>
            <a:endParaRPr lang="en-US" sz="2400" dirty="0" smtClean="0">
              <a:ea typeface="ＭＳ Ｐゴシック"/>
              <a:cs typeface="ＭＳ Ｐゴシック"/>
            </a:endParaRPr>
          </a:p>
        </p:txBody>
      </p:sp>
      <p:sp>
        <p:nvSpPr>
          <p:cNvPr id="26627"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Traditional LTC Insurance, (cont.)</a:t>
            </a:r>
          </a:p>
        </p:txBody>
      </p:sp>
      <p:sp>
        <p:nvSpPr>
          <p:cNvPr id="3" name="Content Placeholder 2"/>
          <p:cNvSpPr>
            <a:spLocks noGrp="1"/>
          </p:cNvSpPr>
          <p:nvPr>
            <p:ph idx="1"/>
          </p:nvPr>
        </p:nvSpPr>
        <p:spPr>
          <a:xfrm>
            <a:off x="914400" y="1828800"/>
            <a:ext cx="7924800" cy="4495800"/>
          </a:xfrm>
        </p:spPr>
        <p:txBody>
          <a:bodyPr/>
          <a:lstStyle/>
          <a:p>
            <a:pPr>
              <a:defRPr/>
            </a:pPr>
            <a:r>
              <a:rPr lang="en-US" sz="2400" dirty="0" smtClean="0">
                <a:solidFill>
                  <a:schemeClr val="tx1">
                    <a:lumMod val="65000"/>
                    <a:lumOff val="35000"/>
                  </a:schemeClr>
                </a:solidFill>
              </a:rPr>
              <a:t>Customization can get expensive, especially when including</a:t>
            </a:r>
          </a:p>
          <a:p>
            <a:pPr lvl="1">
              <a:defRPr/>
            </a:pPr>
            <a:r>
              <a:rPr lang="en-US" sz="2000" dirty="0" smtClean="0">
                <a:solidFill>
                  <a:schemeClr val="tx1">
                    <a:lumMod val="95000"/>
                    <a:lumOff val="5000"/>
                  </a:schemeClr>
                </a:solidFill>
              </a:rPr>
              <a:t>Long benefit periods</a:t>
            </a:r>
          </a:p>
          <a:p>
            <a:pPr lvl="1">
              <a:defRPr/>
            </a:pPr>
            <a:r>
              <a:rPr lang="en-US" sz="2000" dirty="0" smtClean="0">
                <a:solidFill>
                  <a:schemeClr val="tx1">
                    <a:lumMod val="95000"/>
                    <a:lumOff val="5000"/>
                  </a:schemeClr>
                </a:solidFill>
              </a:rPr>
              <a:t>Short elimination periods</a:t>
            </a:r>
          </a:p>
          <a:p>
            <a:pPr lvl="1">
              <a:defRPr/>
            </a:pPr>
            <a:r>
              <a:rPr lang="en-US" sz="2000" dirty="0" smtClean="0">
                <a:solidFill>
                  <a:schemeClr val="tx1">
                    <a:lumMod val="95000"/>
                    <a:lumOff val="5000"/>
                  </a:schemeClr>
                </a:solidFill>
              </a:rPr>
              <a:t>Cost of living adjustments</a:t>
            </a:r>
          </a:p>
          <a:p>
            <a:pPr>
              <a:defRPr/>
            </a:pPr>
            <a:r>
              <a:rPr lang="en-US" sz="2400" dirty="0" smtClean="0">
                <a:solidFill>
                  <a:schemeClr val="tx1">
                    <a:lumMod val="65000"/>
                    <a:lumOff val="35000"/>
                  </a:schemeClr>
                </a:solidFill>
              </a:rPr>
              <a:t>Possible loss of premiums</a:t>
            </a:r>
          </a:p>
          <a:p>
            <a:pPr>
              <a:defRPr/>
            </a:pPr>
            <a:r>
              <a:rPr lang="en-US" sz="2400" dirty="0" smtClean="0">
                <a:solidFill>
                  <a:schemeClr val="tx1">
                    <a:lumMod val="65000"/>
                    <a:lumOff val="35000"/>
                  </a:schemeClr>
                </a:solidFill>
              </a:rPr>
              <a:t>Subject to rate increases</a:t>
            </a:r>
          </a:p>
          <a:p>
            <a:pPr lvl="1">
              <a:defRPr/>
            </a:pPr>
            <a:r>
              <a:rPr lang="en-US" sz="2000" dirty="0" smtClean="0">
                <a:solidFill>
                  <a:schemeClr val="tx1">
                    <a:lumMod val="95000"/>
                    <a:lumOff val="5000"/>
                  </a:schemeClr>
                </a:solidFill>
              </a:rPr>
              <a:t>Premium costs may not be guaranteed</a:t>
            </a:r>
          </a:p>
          <a:p>
            <a:pPr lvl="1">
              <a:defRPr/>
            </a:pPr>
            <a:r>
              <a:rPr lang="en-US" sz="2000" dirty="0" smtClean="0">
                <a:solidFill>
                  <a:schemeClr val="tx1">
                    <a:lumMod val="95000"/>
                    <a:lumOff val="5000"/>
                  </a:schemeClr>
                </a:solidFill>
              </a:rPr>
              <a:t>Policy holder may have to settle for less coverage to maintain a premium amount</a:t>
            </a:r>
          </a:p>
          <a:p>
            <a:pPr>
              <a:defRPr/>
            </a:pPr>
            <a:endParaRPr lang="en-US" dirty="0"/>
          </a:p>
        </p:txBody>
      </p:sp>
      <p:sp>
        <p:nvSpPr>
          <p:cNvPr id="28675"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bwMode="auto">
          <a:xfrm>
            <a:off x="914400" y="274638"/>
            <a:ext cx="7772400" cy="868362"/>
          </a:xfrm>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Asset Based LTC Insurance</a:t>
            </a:r>
          </a:p>
        </p:txBody>
      </p:sp>
      <p:sp>
        <p:nvSpPr>
          <p:cNvPr id="3" name="Content Placeholder 2"/>
          <p:cNvSpPr>
            <a:spLocks noGrp="1"/>
          </p:cNvSpPr>
          <p:nvPr>
            <p:ph idx="1"/>
          </p:nvPr>
        </p:nvSpPr>
        <p:spPr>
          <a:xfrm>
            <a:off x="914400" y="1828800"/>
            <a:ext cx="7924800" cy="4495800"/>
          </a:xfrm>
        </p:spPr>
        <p:txBody>
          <a:bodyPr/>
          <a:lstStyle/>
          <a:p>
            <a:pPr>
              <a:lnSpc>
                <a:spcPct val="90000"/>
              </a:lnSpc>
              <a:defRPr/>
            </a:pPr>
            <a:r>
              <a:rPr lang="en-US" sz="2400" dirty="0" smtClean="0">
                <a:solidFill>
                  <a:schemeClr val="tx1">
                    <a:lumMod val="65000"/>
                    <a:lumOff val="35000"/>
                  </a:schemeClr>
                </a:solidFill>
              </a:rPr>
              <a:t>Main concern is long-term care</a:t>
            </a:r>
          </a:p>
          <a:p>
            <a:pPr>
              <a:lnSpc>
                <a:spcPct val="90000"/>
              </a:lnSpc>
              <a:defRPr/>
            </a:pPr>
            <a:r>
              <a:rPr lang="en-US" sz="2400" dirty="0" smtClean="0">
                <a:solidFill>
                  <a:schemeClr val="tx1">
                    <a:lumMod val="65000"/>
                    <a:lumOff val="35000"/>
                  </a:schemeClr>
                </a:solidFill>
              </a:rPr>
              <a:t>For people with “sleeping assets” to re-position</a:t>
            </a:r>
          </a:p>
          <a:p>
            <a:pPr>
              <a:lnSpc>
                <a:spcPct val="90000"/>
              </a:lnSpc>
              <a:defRPr/>
            </a:pPr>
            <a:r>
              <a:rPr lang="en-US" sz="2400" dirty="0" smtClean="0">
                <a:solidFill>
                  <a:schemeClr val="tx1">
                    <a:lumMod val="65000"/>
                    <a:lumOff val="35000"/>
                  </a:schemeClr>
                </a:solidFill>
              </a:rPr>
              <a:t>Usually purchased with a single premium</a:t>
            </a:r>
          </a:p>
          <a:p>
            <a:pPr>
              <a:lnSpc>
                <a:spcPct val="90000"/>
              </a:lnSpc>
              <a:defRPr/>
            </a:pPr>
            <a:r>
              <a:rPr lang="en-US" sz="2400" dirty="0" smtClean="0">
                <a:solidFill>
                  <a:schemeClr val="tx1">
                    <a:lumMod val="65000"/>
                    <a:lumOff val="35000"/>
                  </a:schemeClr>
                </a:solidFill>
              </a:rPr>
              <a:t>Life Insurance chassis used</a:t>
            </a:r>
          </a:p>
          <a:p>
            <a:pPr lvl="1">
              <a:lnSpc>
                <a:spcPct val="90000"/>
              </a:lnSpc>
              <a:defRPr/>
            </a:pPr>
            <a:r>
              <a:rPr lang="en-US" sz="2000" dirty="0" smtClean="0">
                <a:solidFill>
                  <a:schemeClr val="tx1">
                    <a:lumMod val="95000"/>
                    <a:lumOff val="5000"/>
                  </a:schemeClr>
                </a:solidFill>
              </a:rPr>
              <a:t>Primary focus of benefit is on long-term care</a:t>
            </a:r>
          </a:p>
          <a:p>
            <a:pPr lvl="1">
              <a:lnSpc>
                <a:spcPct val="90000"/>
              </a:lnSpc>
              <a:defRPr/>
            </a:pPr>
            <a:r>
              <a:rPr lang="en-US" sz="2000" dirty="0" smtClean="0">
                <a:solidFill>
                  <a:schemeClr val="tx1">
                    <a:lumMod val="95000"/>
                    <a:lumOff val="5000"/>
                  </a:schemeClr>
                </a:solidFill>
              </a:rPr>
              <a:t>Death benefit provides cost recovery</a:t>
            </a:r>
          </a:p>
          <a:p>
            <a:pPr>
              <a:lnSpc>
                <a:spcPct val="90000"/>
              </a:lnSpc>
              <a:defRPr/>
            </a:pPr>
            <a:r>
              <a:rPr lang="en-US" sz="2400" dirty="0" smtClean="0">
                <a:solidFill>
                  <a:schemeClr val="tx1">
                    <a:lumMod val="65000"/>
                    <a:lumOff val="35000"/>
                  </a:schemeClr>
                </a:solidFill>
              </a:rPr>
              <a:t>State Partnership policies available</a:t>
            </a:r>
          </a:p>
          <a:p>
            <a:pPr>
              <a:lnSpc>
                <a:spcPct val="90000"/>
              </a:lnSpc>
              <a:defRPr/>
            </a:pPr>
            <a:r>
              <a:rPr lang="en-US" sz="2400" dirty="0" smtClean="0">
                <a:solidFill>
                  <a:schemeClr val="tx1">
                    <a:lumMod val="65000"/>
                    <a:lumOff val="35000"/>
                  </a:schemeClr>
                </a:solidFill>
              </a:rPr>
              <a:t>Elimination period often pre-determined</a:t>
            </a:r>
          </a:p>
          <a:p>
            <a:pPr lvl="1">
              <a:lnSpc>
                <a:spcPct val="90000"/>
              </a:lnSpc>
              <a:defRPr/>
            </a:pPr>
            <a:r>
              <a:rPr lang="en-US" sz="2000" dirty="0" smtClean="0">
                <a:solidFill>
                  <a:schemeClr val="tx1">
                    <a:lumMod val="95000"/>
                    <a:lumOff val="5000"/>
                  </a:schemeClr>
                </a:solidFill>
              </a:rPr>
              <a:t>Products vary from 0 to 90 days </a:t>
            </a:r>
          </a:p>
          <a:p>
            <a:pPr>
              <a:lnSpc>
                <a:spcPct val="90000"/>
              </a:lnSpc>
              <a:defRPr/>
            </a:pPr>
            <a:r>
              <a:rPr lang="en-US" sz="2400" dirty="0" smtClean="0">
                <a:solidFill>
                  <a:schemeClr val="tx1">
                    <a:lumMod val="65000"/>
                    <a:lumOff val="35000"/>
                  </a:schemeClr>
                </a:solidFill>
              </a:rPr>
              <a:t>Cost-of-living adjustment available</a:t>
            </a:r>
            <a:endParaRPr lang="en-US" sz="2400" dirty="0" smtClean="0">
              <a:solidFill>
                <a:schemeClr val="tx1">
                  <a:lumMod val="95000"/>
                  <a:lumOff val="5000"/>
                </a:schemeClr>
              </a:solidFill>
            </a:endParaRPr>
          </a:p>
          <a:p>
            <a:pPr lvl="1">
              <a:lnSpc>
                <a:spcPct val="90000"/>
              </a:lnSpc>
              <a:defRPr/>
            </a:pPr>
            <a:r>
              <a:rPr lang="en-US" sz="2000" dirty="0" smtClean="0">
                <a:solidFill>
                  <a:schemeClr val="tx1">
                    <a:lumMod val="95000"/>
                    <a:lumOff val="5000"/>
                  </a:schemeClr>
                </a:solidFill>
              </a:rPr>
              <a:t>Usually 3% or 5%, simple or compound choices</a:t>
            </a:r>
          </a:p>
          <a:p>
            <a:pPr>
              <a:defRPr/>
            </a:pPr>
            <a:endParaRPr lang="en-US" dirty="0">
              <a:solidFill>
                <a:schemeClr val="tx1">
                  <a:lumMod val="65000"/>
                  <a:lumOff val="35000"/>
                </a:schemeClr>
              </a:solidFill>
            </a:endParaRPr>
          </a:p>
        </p:txBody>
      </p:sp>
      <p:sp>
        <p:nvSpPr>
          <p:cNvPr id="30723"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bwMode="auto">
          <a:xfrm>
            <a:off x="914400" y="274638"/>
            <a:ext cx="7772400" cy="792162"/>
          </a:xfrm>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Asset Based LTC Insurance, (cont.)</a:t>
            </a:r>
          </a:p>
        </p:txBody>
      </p:sp>
      <p:sp>
        <p:nvSpPr>
          <p:cNvPr id="3" name="Content Placeholder 2"/>
          <p:cNvSpPr>
            <a:spLocks noGrp="1"/>
          </p:cNvSpPr>
          <p:nvPr>
            <p:ph idx="1"/>
          </p:nvPr>
        </p:nvSpPr>
        <p:spPr>
          <a:xfrm>
            <a:off x="838200" y="1219200"/>
            <a:ext cx="7924800" cy="5105400"/>
          </a:xfrm>
        </p:spPr>
        <p:txBody>
          <a:bodyPr/>
          <a:lstStyle/>
          <a:p>
            <a:pPr>
              <a:lnSpc>
                <a:spcPct val="90000"/>
              </a:lnSpc>
              <a:defRPr/>
            </a:pPr>
            <a:r>
              <a:rPr lang="en-US" sz="2400" dirty="0" smtClean="0">
                <a:solidFill>
                  <a:schemeClr val="tx1">
                    <a:lumMod val="65000"/>
                    <a:lumOff val="35000"/>
                  </a:schemeClr>
                </a:solidFill>
              </a:rPr>
              <a:t>Purchases buckets of money</a:t>
            </a:r>
          </a:p>
          <a:p>
            <a:pPr lvl="1">
              <a:lnSpc>
                <a:spcPct val="90000"/>
              </a:lnSpc>
              <a:defRPr/>
            </a:pPr>
            <a:r>
              <a:rPr lang="en-US" sz="2000" dirty="0" smtClean="0">
                <a:solidFill>
                  <a:schemeClr val="tx1">
                    <a:lumMod val="95000"/>
                    <a:lumOff val="5000"/>
                  </a:schemeClr>
                </a:solidFill>
              </a:rPr>
              <a:t>Small LTC/death benefit bucket PLUS larger LTC only bucket</a:t>
            </a:r>
            <a:endParaRPr lang="en-US" sz="2400" dirty="0" smtClean="0">
              <a:solidFill>
                <a:schemeClr val="tx1">
                  <a:lumMod val="95000"/>
                  <a:lumOff val="5000"/>
                </a:schemeClr>
              </a:solidFill>
            </a:endParaRPr>
          </a:p>
          <a:p>
            <a:pPr>
              <a:defRPr/>
            </a:pPr>
            <a:r>
              <a:rPr lang="en-US" sz="2400" dirty="0" smtClean="0">
                <a:solidFill>
                  <a:schemeClr val="tx1">
                    <a:lumMod val="65000"/>
                    <a:lumOff val="35000"/>
                  </a:schemeClr>
                </a:solidFill>
              </a:rPr>
              <a:t>Death benefit is usually ⅓ of the total LTC benefit</a:t>
            </a:r>
          </a:p>
          <a:p>
            <a:pPr lvl="1">
              <a:defRPr/>
            </a:pPr>
            <a:r>
              <a:rPr lang="en-US" sz="2000" dirty="0" smtClean="0">
                <a:solidFill>
                  <a:schemeClr val="tx1">
                    <a:lumMod val="95000"/>
                    <a:lumOff val="5000"/>
                  </a:schemeClr>
                </a:solidFill>
              </a:rPr>
              <a:t>Upon going on claim, the death benefit is accelerated first  </a:t>
            </a:r>
          </a:p>
          <a:p>
            <a:pPr lvl="1">
              <a:defRPr/>
            </a:pPr>
            <a:r>
              <a:rPr lang="en-US" sz="2000" dirty="0" smtClean="0">
                <a:solidFill>
                  <a:schemeClr val="tx1">
                    <a:lumMod val="95000"/>
                    <a:lumOff val="5000"/>
                  </a:schemeClr>
                </a:solidFill>
              </a:rPr>
              <a:t>Once the death benefit is exhausted, LTC portion kicks in. </a:t>
            </a:r>
          </a:p>
          <a:p>
            <a:pPr lvl="1">
              <a:defRPr/>
            </a:pPr>
            <a:r>
              <a:rPr lang="en-US" sz="2000" dirty="0" smtClean="0">
                <a:solidFill>
                  <a:schemeClr val="tx1">
                    <a:lumMod val="95000"/>
                    <a:lumOff val="5000"/>
                  </a:schemeClr>
                </a:solidFill>
              </a:rPr>
              <a:t>Any unused LTC portion is lost at death.</a:t>
            </a:r>
          </a:p>
          <a:p>
            <a:pPr lvl="2">
              <a:defRPr/>
            </a:pPr>
            <a:r>
              <a:rPr lang="en-US" sz="1600" dirty="0" smtClean="0">
                <a:solidFill>
                  <a:schemeClr val="tx1">
                    <a:lumMod val="95000"/>
                    <a:lumOff val="5000"/>
                  </a:schemeClr>
                </a:solidFill>
              </a:rPr>
              <a:t>Hypothetical Example:</a:t>
            </a:r>
          </a:p>
          <a:p>
            <a:pPr lvl="2">
              <a:defRPr/>
            </a:pPr>
            <a:r>
              <a:rPr lang="en-US" sz="1600" dirty="0" smtClean="0">
                <a:solidFill>
                  <a:schemeClr val="tx1">
                    <a:lumMod val="95000"/>
                    <a:lumOff val="5000"/>
                  </a:schemeClr>
                </a:solidFill>
              </a:rPr>
              <a:t>Plan has </a:t>
            </a:r>
            <a:r>
              <a:rPr lang="en-US" sz="1600" b="1" dirty="0" smtClean="0">
                <a:solidFill>
                  <a:schemeClr val="tx1">
                    <a:lumMod val="95000"/>
                    <a:lumOff val="5000"/>
                  </a:schemeClr>
                </a:solidFill>
              </a:rPr>
              <a:t>$</a:t>
            </a:r>
            <a:r>
              <a:rPr lang="en-US" sz="1600" b="1" dirty="0" err="1" smtClean="0">
                <a:solidFill>
                  <a:schemeClr val="tx1">
                    <a:lumMod val="95000"/>
                    <a:lumOff val="5000"/>
                  </a:schemeClr>
                </a:solidFill>
              </a:rPr>
              <a:t>100K</a:t>
            </a:r>
            <a:r>
              <a:rPr lang="en-US" sz="1600" b="1" dirty="0" smtClean="0">
                <a:solidFill>
                  <a:schemeClr val="tx1">
                    <a:lumMod val="95000"/>
                    <a:lumOff val="5000"/>
                  </a:schemeClr>
                </a:solidFill>
              </a:rPr>
              <a:t> DB/LTC </a:t>
            </a:r>
            <a:r>
              <a:rPr lang="en-US" sz="1600" dirty="0" smtClean="0">
                <a:solidFill>
                  <a:schemeClr val="tx1">
                    <a:lumMod val="95000"/>
                    <a:lumOff val="5000"/>
                  </a:schemeClr>
                </a:solidFill>
              </a:rPr>
              <a:t>benefit plus </a:t>
            </a:r>
            <a:r>
              <a:rPr lang="en-US" sz="1600" b="1" dirty="0" smtClean="0">
                <a:solidFill>
                  <a:schemeClr val="tx1">
                    <a:lumMod val="95000"/>
                    <a:lumOff val="5000"/>
                  </a:schemeClr>
                </a:solidFill>
              </a:rPr>
              <a:t>$</a:t>
            </a:r>
            <a:r>
              <a:rPr lang="en-US" sz="1600" b="1" dirty="0" err="1" smtClean="0">
                <a:solidFill>
                  <a:schemeClr val="tx1">
                    <a:lumMod val="95000"/>
                    <a:lumOff val="5000"/>
                  </a:schemeClr>
                </a:solidFill>
              </a:rPr>
              <a:t>200K</a:t>
            </a:r>
            <a:r>
              <a:rPr lang="en-US" sz="1600" b="1" dirty="0" smtClean="0">
                <a:solidFill>
                  <a:schemeClr val="tx1">
                    <a:lumMod val="95000"/>
                    <a:lumOff val="5000"/>
                  </a:schemeClr>
                </a:solidFill>
              </a:rPr>
              <a:t> LTC </a:t>
            </a:r>
            <a:r>
              <a:rPr lang="en-US" sz="1600" dirty="0" smtClean="0">
                <a:solidFill>
                  <a:schemeClr val="tx1">
                    <a:lumMod val="95000"/>
                    <a:lumOff val="5000"/>
                  </a:schemeClr>
                </a:solidFill>
              </a:rPr>
              <a:t>only benefit which equals a total of  </a:t>
            </a:r>
            <a:r>
              <a:rPr lang="en-US" sz="1600" b="1" dirty="0" smtClean="0">
                <a:solidFill>
                  <a:schemeClr val="tx1">
                    <a:lumMod val="95000"/>
                    <a:lumOff val="5000"/>
                  </a:schemeClr>
                </a:solidFill>
              </a:rPr>
              <a:t>$</a:t>
            </a:r>
            <a:r>
              <a:rPr lang="en-US" sz="1600" b="1" dirty="0" err="1" smtClean="0">
                <a:solidFill>
                  <a:schemeClr val="tx1">
                    <a:lumMod val="95000"/>
                    <a:lumOff val="5000"/>
                  </a:schemeClr>
                </a:solidFill>
              </a:rPr>
              <a:t>300K</a:t>
            </a:r>
            <a:r>
              <a:rPr lang="en-US" sz="1600" b="1" dirty="0" smtClean="0">
                <a:solidFill>
                  <a:schemeClr val="tx1">
                    <a:lumMod val="95000"/>
                    <a:lumOff val="5000"/>
                  </a:schemeClr>
                </a:solidFill>
              </a:rPr>
              <a:t>  available for LTC</a:t>
            </a:r>
          </a:p>
          <a:p>
            <a:pPr lvl="2">
              <a:defRPr/>
            </a:pPr>
            <a:r>
              <a:rPr lang="en-US" sz="1600" b="1" dirty="0" smtClean="0">
                <a:solidFill>
                  <a:schemeClr val="tx1">
                    <a:lumMod val="95000"/>
                    <a:lumOff val="5000"/>
                  </a:schemeClr>
                </a:solidFill>
              </a:rPr>
              <a:t>$</a:t>
            </a:r>
            <a:r>
              <a:rPr lang="en-US" sz="1600" b="1" dirty="0" err="1" smtClean="0">
                <a:solidFill>
                  <a:schemeClr val="tx1">
                    <a:lumMod val="95000"/>
                    <a:lumOff val="5000"/>
                  </a:schemeClr>
                </a:solidFill>
              </a:rPr>
              <a:t>120K</a:t>
            </a:r>
            <a:r>
              <a:rPr lang="en-US" sz="1600" b="1" dirty="0" smtClean="0">
                <a:solidFill>
                  <a:schemeClr val="tx1">
                    <a:lumMod val="95000"/>
                    <a:lumOff val="5000"/>
                  </a:schemeClr>
                </a:solidFill>
              </a:rPr>
              <a:t> is used </a:t>
            </a:r>
            <a:r>
              <a:rPr lang="en-US" sz="1600" dirty="0" smtClean="0">
                <a:solidFill>
                  <a:schemeClr val="tx1">
                    <a:lumMod val="95000"/>
                    <a:lumOff val="5000"/>
                  </a:schemeClr>
                </a:solidFill>
              </a:rPr>
              <a:t>for LTC prior to death</a:t>
            </a:r>
          </a:p>
          <a:p>
            <a:pPr lvl="2">
              <a:defRPr/>
            </a:pPr>
            <a:r>
              <a:rPr lang="en-US" sz="1600" b="1" dirty="0" smtClean="0">
                <a:solidFill>
                  <a:schemeClr val="tx1">
                    <a:lumMod val="95000"/>
                    <a:lumOff val="5000"/>
                  </a:schemeClr>
                </a:solidFill>
              </a:rPr>
              <a:t>Death benefit is $10,000 </a:t>
            </a:r>
            <a:r>
              <a:rPr lang="en-US" sz="1600" dirty="0" smtClean="0">
                <a:solidFill>
                  <a:schemeClr val="tx1">
                    <a:lumMod val="95000"/>
                    <a:lumOff val="5000"/>
                  </a:schemeClr>
                </a:solidFill>
              </a:rPr>
              <a:t>(guaranteed residual) –                                 NOT the remaining $180,000 of unused LTC benefits</a:t>
            </a:r>
            <a:endParaRPr lang="en-US" sz="2800" dirty="0" smtClean="0">
              <a:solidFill>
                <a:schemeClr val="tx1">
                  <a:lumMod val="95000"/>
                  <a:lumOff val="5000"/>
                </a:schemeClr>
              </a:solidFill>
            </a:endParaRPr>
          </a:p>
          <a:p>
            <a:pPr>
              <a:defRPr/>
            </a:pPr>
            <a:r>
              <a:rPr lang="en-US" sz="2400" dirty="0" smtClean="0">
                <a:solidFill>
                  <a:schemeClr val="tx1">
                    <a:lumMod val="65000"/>
                    <a:lumOff val="35000"/>
                  </a:schemeClr>
                </a:solidFill>
              </a:rPr>
              <a:t>Offers return of premium feature and has cash value</a:t>
            </a:r>
          </a:p>
          <a:p>
            <a:pPr>
              <a:defRPr/>
            </a:pPr>
            <a:r>
              <a:rPr lang="en-US" sz="2400" dirty="0" smtClean="0">
                <a:solidFill>
                  <a:schemeClr val="tx1">
                    <a:lumMod val="65000"/>
                    <a:lumOff val="35000"/>
                  </a:schemeClr>
                </a:solidFill>
              </a:rPr>
              <a:t>Reimbursement plan</a:t>
            </a:r>
            <a:endParaRPr lang="en-US" dirty="0">
              <a:solidFill>
                <a:schemeClr val="tx1">
                  <a:lumMod val="65000"/>
                  <a:lumOff val="35000"/>
                </a:schemeClr>
              </a:solidFill>
            </a:endParaRPr>
          </a:p>
        </p:txBody>
      </p:sp>
      <p:sp>
        <p:nvSpPr>
          <p:cNvPr id="32771"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Life Insurance with </a:t>
            </a:r>
            <a:br>
              <a:rPr lang="en-US" sz="3600" smtClean="0">
                <a:solidFill>
                  <a:schemeClr val="tx1"/>
                </a:solidFill>
                <a:ea typeface="ＭＳ Ｐゴシック"/>
                <a:cs typeface="ＭＳ Ｐゴシック"/>
              </a:rPr>
            </a:br>
            <a:r>
              <a:rPr lang="en-US" sz="3600" smtClean="0">
                <a:solidFill>
                  <a:schemeClr val="tx1"/>
                </a:solidFill>
                <a:ea typeface="ＭＳ Ｐゴシック"/>
                <a:cs typeface="ＭＳ Ｐゴシック"/>
              </a:rPr>
              <a:t>Long-term Care Rider</a:t>
            </a:r>
          </a:p>
        </p:txBody>
      </p:sp>
      <p:sp>
        <p:nvSpPr>
          <p:cNvPr id="3" name="Content Placeholder 2"/>
          <p:cNvSpPr>
            <a:spLocks noGrp="1"/>
          </p:cNvSpPr>
          <p:nvPr>
            <p:ph idx="1"/>
          </p:nvPr>
        </p:nvSpPr>
        <p:spPr>
          <a:xfrm>
            <a:off x="838200" y="1600200"/>
            <a:ext cx="8077200" cy="4724400"/>
          </a:xfrm>
        </p:spPr>
        <p:txBody>
          <a:bodyPr/>
          <a:lstStyle/>
          <a:p>
            <a:pPr>
              <a:defRPr/>
            </a:pPr>
            <a:r>
              <a:rPr lang="en-US" sz="2000" dirty="0" smtClean="0"/>
              <a:t>Rider (for additional charge) allowing acceleration of death benefit for LTC expenses</a:t>
            </a:r>
          </a:p>
          <a:p>
            <a:pPr>
              <a:defRPr/>
            </a:pPr>
            <a:r>
              <a:rPr lang="en-US" sz="2000" dirty="0" smtClean="0"/>
              <a:t>  Long-term Care Riders - Section </a:t>
            </a:r>
            <a:r>
              <a:rPr lang="en-US" sz="2000" dirty="0" err="1" smtClean="0"/>
              <a:t>7702B</a:t>
            </a:r>
            <a:r>
              <a:rPr lang="en-US" sz="2000" dirty="0" smtClean="0"/>
              <a:t> products</a:t>
            </a:r>
          </a:p>
          <a:p>
            <a:pPr lvl="1">
              <a:defRPr/>
            </a:pPr>
            <a:r>
              <a:rPr lang="en-US" sz="2000" dirty="0" smtClean="0"/>
              <a:t>  </a:t>
            </a:r>
            <a:r>
              <a:rPr lang="en-US" sz="2000" dirty="0" smtClean="0">
                <a:solidFill>
                  <a:schemeClr val="tx1">
                    <a:lumMod val="95000"/>
                    <a:lumOff val="5000"/>
                  </a:schemeClr>
                </a:solidFill>
              </a:rPr>
              <a:t>Pay temporary and permanent LTC claims</a:t>
            </a:r>
          </a:p>
          <a:p>
            <a:pPr>
              <a:defRPr/>
            </a:pPr>
            <a:r>
              <a:rPr lang="en-US" sz="2000" dirty="0" smtClean="0"/>
              <a:t>  Life Insurance/LTC linked products</a:t>
            </a:r>
          </a:p>
          <a:p>
            <a:pPr lvl="1">
              <a:defRPr/>
            </a:pPr>
            <a:r>
              <a:rPr lang="en-US" sz="2000" dirty="0" smtClean="0">
                <a:solidFill>
                  <a:schemeClr val="tx1">
                    <a:lumMod val="95000"/>
                    <a:lumOff val="5000"/>
                  </a:schemeClr>
                </a:solidFill>
              </a:rPr>
              <a:t>Need for life insurance for financial protection/legacy planning</a:t>
            </a:r>
          </a:p>
          <a:p>
            <a:pPr lvl="1">
              <a:defRPr/>
            </a:pPr>
            <a:r>
              <a:rPr lang="en-US" sz="2000" dirty="0" smtClean="0">
                <a:solidFill>
                  <a:schemeClr val="tx1">
                    <a:lumMod val="95000"/>
                    <a:lumOff val="5000"/>
                  </a:schemeClr>
                </a:solidFill>
              </a:rPr>
              <a:t>Long term care concerns</a:t>
            </a:r>
          </a:p>
          <a:p>
            <a:pPr>
              <a:defRPr/>
            </a:pPr>
            <a:r>
              <a:rPr lang="en-US" sz="2000" dirty="0" smtClean="0"/>
              <a:t>Provides a beginning to long-term care planning for young people</a:t>
            </a:r>
          </a:p>
          <a:p>
            <a:pPr lvl="1">
              <a:defRPr/>
            </a:pPr>
            <a:r>
              <a:rPr lang="en-US" sz="2000" dirty="0" smtClean="0">
                <a:solidFill>
                  <a:schemeClr val="tx1">
                    <a:lumMod val="95000"/>
                    <a:lumOff val="5000"/>
                  </a:schemeClr>
                </a:solidFill>
              </a:rPr>
              <a:t>Puts a plan in place to help with unforeseen tragedies</a:t>
            </a:r>
          </a:p>
          <a:p>
            <a:pPr>
              <a:defRPr/>
            </a:pPr>
            <a:r>
              <a:rPr lang="en-US" sz="2000" dirty="0" smtClean="0"/>
              <a:t>Benefit options pre-determined or limited </a:t>
            </a:r>
          </a:p>
          <a:p>
            <a:pPr lvl="1">
              <a:defRPr/>
            </a:pPr>
            <a:r>
              <a:rPr lang="en-US" sz="2000" dirty="0" smtClean="0">
                <a:solidFill>
                  <a:schemeClr val="tx1">
                    <a:lumMod val="95000"/>
                    <a:lumOff val="5000"/>
                  </a:schemeClr>
                </a:solidFill>
              </a:rPr>
              <a:t>Usually a percentage of death benefit each month</a:t>
            </a:r>
          </a:p>
        </p:txBody>
      </p:sp>
      <p:sp>
        <p:nvSpPr>
          <p:cNvPr id="34819"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LTC Solutions –  Life Insurance with Long-term Care Rider (cont.)</a:t>
            </a:r>
          </a:p>
        </p:txBody>
      </p:sp>
      <p:sp>
        <p:nvSpPr>
          <p:cNvPr id="3" name="Content Placeholder 2"/>
          <p:cNvSpPr>
            <a:spLocks noGrp="1"/>
          </p:cNvSpPr>
          <p:nvPr>
            <p:ph idx="1"/>
          </p:nvPr>
        </p:nvSpPr>
        <p:spPr>
          <a:xfrm>
            <a:off x="914400" y="1828800"/>
            <a:ext cx="7772400" cy="4495800"/>
          </a:xfrm>
        </p:spPr>
        <p:txBody>
          <a:bodyPr/>
          <a:lstStyle/>
          <a:p>
            <a:pPr>
              <a:lnSpc>
                <a:spcPct val="90000"/>
              </a:lnSpc>
              <a:defRPr/>
            </a:pPr>
            <a:r>
              <a:rPr lang="en-US" sz="2400" dirty="0" smtClean="0">
                <a:solidFill>
                  <a:srgbClr val="4A4038"/>
                </a:solidFill>
              </a:rPr>
              <a:t>Elimination period may be pre-determined</a:t>
            </a:r>
          </a:p>
          <a:p>
            <a:pPr lvl="1">
              <a:lnSpc>
                <a:spcPct val="90000"/>
              </a:lnSpc>
              <a:defRPr/>
            </a:pPr>
            <a:r>
              <a:rPr lang="en-US" sz="2000" dirty="0" smtClean="0">
                <a:solidFill>
                  <a:schemeClr val="tx2"/>
                </a:solidFill>
              </a:rPr>
              <a:t>Depending on company – 0 to 100 days</a:t>
            </a:r>
            <a:endParaRPr lang="en-US" sz="2400" dirty="0" smtClean="0">
              <a:solidFill>
                <a:srgbClr val="4A4038"/>
              </a:solidFill>
            </a:endParaRPr>
          </a:p>
          <a:p>
            <a:pPr>
              <a:lnSpc>
                <a:spcPct val="90000"/>
              </a:lnSpc>
              <a:defRPr/>
            </a:pPr>
            <a:r>
              <a:rPr lang="en-US" sz="2400" dirty="0" smtClean="0">
                <a:solidFill>
                  <a:srgbClr val="4A4038"/>
                </a:solidFill>
              </a:rPr>
              <a:t>Permanent life insurance – may have cash value</a:t>
            </a:r>
          </a:p>
          <a:p>
            <a:pPr>
              <a:lnSpc>
                <a:spcPct val="90000"/>
              </a:lnSpc>
              <a:defRPr/>
            </a:pPr>
            <a:r>
              <a:rPr lang="en-US" sz="2400" dirty="0" smtClean="0">
                <a:solidFill>
                  <a:srgbClr val="4A4038"/>
                </a:solidFill>
              </a:rPr>
              <a:t>Death benefit and/or long-term care</a:t>
            </a:r>
          </a:p>
          <a:p>
            <a:pPr lvl="1">
              <a:lnSpc>
                <a:spcPct val="90000"/>
              </a:lnSpc>
              <a:defRPr/>
            </a:pPr>
            <a:r>
              <a:rPr lang="en-US" sz="2200" dirty="0" smtClean="0">
                <a:solidFill>
                  <a:schemeClr val="tx2"/>
                </a:solidFill>
              </a:rPr>
              <a:t>Someone receives the benefit</a:t>
            </a:r>
          </a:p>
          <a:p>
            <a:pPr lvl="1">
              <a:lnSpc>
                <a:spcPct val="90000"/>
              </a:lnSpc>
              <a:defRPr/>
            </a:pPr>
            <a:r>
              <a:rPr lang="en-US" sz="2200" dirty="0" smtClean="0">
                <a:solidFill>
                  <a:schemeClr val="tx2"/>
                </a:solidFill>
              </a:rPr>
              <a:t>Benefit for LTC is set at issue</a:t>
            </a:r>
          </a:p>
          <a:p>
            <a:pPr>
              <a:lnSpc>
                <a:spcPct val="90000"/>
              </a:lnSpc>
              <a:defRPr/>
            </a:pPr>
            <a:r>
              <a:rPr lang="en-US" sz="2400" dirty="0" smtClean="0">
                <a:solidFill>
                  <a:srgbClr val="4A4038"/>
                </a:solidFill>
              </a:rPr>
              <a:t>Indemnity and reimbursement plans may be available</a:t>
            </a:r>
          </a:p>
          <a:p>
            <a:pPr>
              <a:lnSpc>
                <a:spcPct val="90000"/>
              </a:lnSpc>
              <a:defRPr/>
            </a:pPr>
            <a:r>
              <a:rPr lang="en-US" sz="2400" dirty="0" smtClean="0">
                <a:solidFill>
                  <a:srgbClr val="4A4038"/>
                </a:solidFill>
              </a:rPr>
              <a:t>May be guaranteed for life of insured</a:t>
            </a:r>
          </a:p>
          <a:p>
            <a:pPr>
              <a:lnSpc>
                <a:spcPct val="90000"/>
              </a:lnSpc>
              <a:defRPr/>
            </a:pPr>
            <a:r>
              <a:rPr lang="en-US" sz="2400" dirty="0" smtClean="0">
                <a:solidFill>
                  <a:srgbClr val="4A4038"/>
                </a:solidFill>
              </a:rPr>
              <a:t>Full death benefit paid with possible residual death benefit exceeding original DB</a:t>
            </a:r>
          </a:p>
          <a:p>
            <a:pPr>
              <a:defRPr/>
            </a:pPr>
            <a:r>
              <a:rPr lang="en-US" sz="2400" dirty="0" smtClean="0">
                <a:solidFill>
                  <a:schemeClr val="tx2">
                    <a:lumMod val="75000"/>
                    <a:lumOff val="25000"/>
                  </a:schemeClr>
                </a:solidFill>
              </a:rPr>
              <a:t>A variety of base insurance products and premium payment options are available</a:t>
            </a:r>
            <a:endParaRPr lang="en-US" sz="2400" dirty="0">
              <a:solidFill>
                <a:schemeClr val="tx2">
                  <a:lumMod val="75000"/>
                  <a:lumOff val="25000"/>
                </a:schemeClr>
              </a:solidFill>
            </a:endParaRPr>
          </a:p>
        </p:txBody>
      </p:sp>
      <p:sp>
        <p:nvSpPr>
          <p:cNvPr id="36867" name="Footer Placeholder 3"/>
          <p:cNvSpPr txBox="1">
            <a:spLocks noGrp="1"/>
          </p:cNvSpPr>
          <p:nvPr/>
        </p:nvSpPr>
        <p:spPr bwMode="auto">
          <a:xfrm>
            <a:off x="2286000" y="6537325"/>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bwMode="auto">
          <a:xfrm>
            <a:off x="533400" y="274638"/>
            <a:ext cx="8458200" cy="868362"/>
          </a:xfrm>
          <a:noFill/>
          <a:ln>
            <a:miter lim="800000"/>
            <a:headEnd/>
            <a:tailEnd/>
          </a:ln>
        </p:spPr>
        <p:txBody>
          <a:bodyPr wrap="square" lIns="91440" tIns="45720" rIns="91440" bIns="45720" numCol="1" anchor="t" anchorCtr="0" compatLnSpc="1">
            <a:prstTxWarp prst="textNoShape">
              <a:avLst/>
            </a:prstTxWarp>
          </a:bodyPr>
          <a:lstStyle/>
          <a:p>
            <a:pPr algn="ctr"/>
            <a:r>
              <a:rPr lang="en-US" sz="3200" smtClean="0">
                <a:solidFill>
                  <a:schemeClr val="tx1"/>
                </a:solidFill>
                <a:ea typeface="ＭＳ Ｐゴシック"/>
                <a:cs typeface="ＭＳ Ｐゴシック"/>
              </a:rPr>
              <a:t> </a:t>
            </a:r>
            <a:r>
              <a:rPr lang="en-US" sz="3500" smtClean="0">
                <a:solidFill>
                  <a:schemeClr val="tx1"/>
                </a:solidFill>
                <a:ea typeface="ＭＳ Ｐゴシック"/>
                <a:cs typeface="ＭＳ Ｐゴシック"/>
              </a:rPr>
              <a:t>Life Insurance with Chronic Illness Rider*</a:t>
            </a:r>
          </a:p>
        </p:txBody>
      </p:sp>
      <p:sp>
        <p:nvSpPr>
          <p:cNvPr id="3" name="Content Placeholder 2"/>
          <p:cNvSpPr>
            <a:spLocks noGrp="1"/>
          </p:cNvSpPr>
          <p:nvPr>
            <p:ph idx="1"/>
          </p:nvPr>
        </p:nvSpPr>
        <p:spPr>
          <a:xfrm>
            <a:off x="914400" y="1143000"/>
            <a:ext cx="7772400" cy="4800600"/>
          </a:xfrm>
        </p:spPr>
        <p:txBody>
          <a:bodyPr/>
          <a:lstStyle/>
          <a:p>
            <a:pPr>
              <a:spcBef>
                <a:spcPts val="0"/>
              </a:spcBef>
              <a:defRPr/>
            </a:pPr>
            <a:r>
              <a:rPr lang="en-US" sz="2400" dirty="0" smtClean="0">
                <a:solidFill>
                  <a:srgbClr val="6B5D51"/>
                </a:solidFill>
              </a:rPr>
              <a:t>Death benefit and/or chronic illness coverage</a:t>
            </a:r>
          </a:p>
          <a:p>
            <a:pPr>
              <a:spcBef>
                <a:spcPts val="0"/>
              </a:spcBef>
              <a:defRPr/>
            </a:pPr>
            <a:r>
              <a:rPr lang="en-US" sz="2400" b="1" dirty="0" smtClean="0">
                <a:solidFill>
                  <a:schemeClr val="tx1">
                    <a:lumMod val="85000"/>
                    <a:lumOff val="15000"/>
                  </a:schemeClr>
                </a:solidFill>
              </a:rPr>
              <a:t>Section 101(g) chronic illness product</a:t>
            </a:r>
          </a:p>
          <a:p>
            <a:pPr lvl="1">
              <a:spcBef>
                <a:spcPts val="0"/>
              </a:spcBef>
              <a:defRPr/>
            </a:pPr>
            <a:r>
              <a:rPr lang="en-US" sz="2000" dirty="0" smtClean="0">
                <a:solidFill>
                  <a:schemeClr val="tx1">
                    <a:lumMod val="85000"/>
                    <a:lumOff val="15000"/>
                  </a:schemeClr>
                </a:solidFill>
              </a:rPr>
              <a:t>Is not long-term care and cannot be referred to as such</a:t>
            </a:r>
          </a:p>
          <a:p>
            <a:pPr lvl="1">
              <a:spcBef>
                <a:spcPts val="0"/>
              </a:spcBef>
              <a:defRPr/>
            </a:pPr>
            <a:r>
              <a:rPr lang="en-US" sz="2000" dirty="0" smtClean="0">
                <a:solidFill>
                  <a:schemeClr val="tx1">
                    <a:lumMod val="85000"/>
                    <a:lumOff val="15000"/>
                  </a:schemeClr>
                </a:solidFill>
              </a:rPr>
              <a:t>Can only pay PERMANENT claims</a:t>
            </a:r>
          </a:p>
          <a:p>
            <a:pPr>
              <a:lnSpc>
                <a:spcPct val="90000"/>
              </a:lnSpc>
              <a:defRPr/>
            </a:pPr>
            <a:r>
              <a:rPr lang="en-US" sz="2400" dirty="0" smtClean="0">
                <a:solidFill>
                  <a:srgbClr val="6B5D51"/>
                </a:solidFill>
              </a:rPr>
              <a:t>Suited for people with a life insurance need who understand the limitations of a chronic illness claim</a:t>
            </a:r>
          </a:p>
          <a:p>
            <a:pPr>
              <a:lnSpc>
                <a:spcPct val="90000"/>
              </a:lnSpc>
              <a:defRPr/>
            </a:pPr>
            <a:r>
              <a:rPr lang="en-US" sz="2400" dirty="0" smtClean="0">
                <a:solidFill>
                  <a:srgbClr val="6B5D51"/>
                </a:solidFill>
              </a:rPr>
              <a:t>Indemnity plan – not LTC so can’t reimburse*</a:t>
            </a:r>
          </a:p>
          <a:p>
            <a:pPr>
              <a:lnSpc>
                <a:spcPct val="90000"/>
              </a:lnSpc>
              <a:defRPr/>
            </a:pPr>
            <a:r>
              <a:rPr lang="en-US" sz="2400" dirty="0" smtClean="0">
                <a:solidFill>
                  <a:srgbClr val="6B5D51"/>
                </a:solidFill>
              </a:rPr>
              <a:t>May be guaranteed for life of insured</a:t>
            </a:r>
          </a:p>
          <a:p>
            <a:pPr>
              <a:lnSpc>
                <a:spcPct val="90000"/>
              </a:lnSpc>
              <a:defRPr/>
            </a:pPr>
            <a:r>
              <a:rPr lang="en-US" sz="2400" dirty="0" smtClean="0">
                <a:solidFill>
                  <a:srgbClr val="6B5D51"/>
                </a:solidFill>
              </a:rPr>
              <a:t>No residual death benefit exceeding original DB</a:t>
            </a:r>
          </a:p>
          <a:p>
            <a:pPr>
              <a:lnSpc>
                <a:spcPct val="90000"/>
              </a:lnSpc>
              <a:defRPr/>
            </a:pPr>
            <a:r>
              <a:rPr lang="en-US" sz="2400" dirty="0" smtClean="0">
                <a:solidFill>
                  <a:srgbClr val="6B5D51"/>
                </a:solidFill>
              </a:rPr>
              <a:t>If rider is charged for, benefits set at issue</a:t>
            </a:r>
          </a:p>
          <a:p>
            <a:pPr>
              <a:spcBef>
                <a:spcPts val="0"/>
              </a:spcBef>
              <a:defRPr/>
            </a:pPr>
            <a:r>
              <a:rPr lang="en-US" sz="2400" dirty="0" smtClean="0">
                <a:solidFill>
                  <a:srgbClr val="6B5D51"/>
                </a:solidFill>
              </a:rPr>
              <a:t>Products that charge for the Chronic Illness Rider</a:t>
            </a:r>
          </a:p>
          <a:p>
            <a:pPr lvl="1">
              <a:spcBef>
                <a:spcPts val="0"/>
              </a:spcBef>
              <a:defRPr/>
            </a:pPr>
            <a:r>
              <a:rPr lang="en-US" sz="2000" dirty="0" smtClean="0">
                <a:solidFill>
                  <a:schemeClr val="tx1"/>
                </a:solidFill>
              </a:rPr>
              <a:t>The rider is underwritten</a:t>
            </a:r>
          </a:p>
          <a:p>
            <a:pPr lvl="1">
              <a:spcBef>
                <a:spcPts val="0"/>
              </a:spcBef>
              <a:defRPr/>
            </a:pPr>
            <a:r>
              <a:rPr lang="en-US" sz="2000" dirty="0" smtClean="0">
                <a:solidFill>
                  <a:schemeClr val="tx1"/>
                </a:solidFill>
              </a:rPr>
              <a:t>The benefits are set at policy issue</a:t>
            </a:r>
            <a:endParaRPr lang="en-US" sz="2400" dirty="0" smtClean="0">
              <a:solidFill>
                <a:schemeClr val="accent4">
                  <a:lumMod val="50000"/>
                  <a:lumOff val="50000"/>
                </a:schemeClr>
              </a:solidFill>
            </a:endParaRPr>
          </a:p>
          <a:p>
            <a:pPr>
              <a:spcBef>
                <a:spcPts val="0"/>
              </a:spcBef>
              <a:defRPr/>
            </a:pPr>
            <a:endParaRPr lang="en-US" sz="2400" dirty="0" smtClean="0">
              <a:solidFill>
                <a:schemeClr val="tx1">
                  <a:lumMod val="50000"/>
                  <a:lumOff val="50000"/>
                </a:schemeClr>
              </a:solidFill>
            </a:endParaRPr>
          </a:p>
          <a:p>
            <a:pPr lvl="1">
              <a:spcBef>
                <a:spcPts val="0"/>
              </a:spcBef>
              <a:defRPr/>
            </a:pPr>
            <a:endParaRPr lang="en-US" sz="2000" dirty="0" smtClean="0"/>
          </a:p>
        </p:txBody>
      </p:sp>
      <p:sp>
        <p:nvSpPr>
          <p:cNvPr id="5" name="TextBox 4"/>
          <p:cNvSpPr txBox="1"/>
          <p:nvPr/>
        </p:nvSpPr>
        <p:spPr>
          <a:xfrm>
            <a:off x="914400" y="6019800"/>
            <a:ext cx="7543800" cy="415925"/>
          </a:xfrm>
          <a:prstGeom prst="rect">
            <a:avLst/>
          </a:prstGeom>
          <a:noFill/>
        </p:spPr>
        <p:txBody>
          <a:bodyPr>
            <a:spAutoFit/>
          </a:bodyPr>
          <a:lstStyle/>
          <a:p>
            <a:pPr lvl="1">
              <a:spcBef>
                <a:spcPts val="0"/>
              </a:spcBef>
              <a:defRPr/>
            </a:pPr>
            <a:r>
              <a:rPr lang="en-US" sz="1050" dirty="0"/>
              <a:t>* This presentation addresses Accelerated Death Benefit Riders for Chronic Illness built on </a:t>
            </a:r>
            <a:r>
              <a:rPr lang="en-US" sz="1050" dirty="0" err="1"/>
              <a:t>NAIC</a:t>
            </a:r>
            <a:r>
              <a:rPr lang="en-US" sz="1050" dirty="0"/>
              <a:t> </a:t>
            </a:r>
            <a:r>
              <a:rPr lang="en-US" sz="1050" dirty="0" err="1"/>
              <a:t>ADB</a:t>
            </a:r>
            <a:r>
              <a:rPr lang="en-US" sz="1050" dirty="0"/>
              <a:t> Model Regulations and does not include  the rare incidence of products built on </a:t>
            </a:r>
            <a:r>
              <a:rPr lang="en-US" sz="1050" dirty="0" err="1"/>
              <a:t>NAIC</a:t>
            </a:r>
            <a:r>
              <a:rPr lang="en-US" sz="1050" dirty="0"/>
              <a:t> LTC Model Regulation</a:t>
            </a:r>
          </a:p>
        </p:txBody>
      </p:sp>
      <p:sp>
        <p:nvSpPr>
          <p:cNvPr id="38916" name="Footer Placeholder 3"/>
          <p:cNvSpPr txBox="1">
            <a:spLocks noGrp="1"/>
          </p:cNvSpPr>
          <p:nvPr/>
        </p:nvSpPr>
        <p:spPr bwMode="auto">
          <a:xfrm>
            <a:off x="2286000" y="6537325"/>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200" smtClean="0">
                <a:solidFill>
                  <a:schemeClr val="tx1"/>
                </a:solidFill>
                <a:ea typeface="ＭＳ Ｐゴシック"/>
                <a:cs typeface="ＭＳ Ｐゴシック"/>
              </a:rPr>
              <a:t>LTC Solutions –  Life Insurance with Chronic Illness Rider, (cont.)</a:t>
            </a:r>
            <a:endParaRPr lang="en-US" sz="3200" smtClean="0">
              <a:ea typeface="ＭＳ Ｐゴシック"/>
              <a:cs typeface="ＭＳ Ｐゴシック"/>
            </a:endParaRPr>
          </a:p>
        </p:txBody>
      </p:sp>
      <p:sp>
        <p:nvSpPr>
          <p:cNvPr id="40962" name="Content Placeholder 2"/>
          <p:cNvSpPr>
            <a:spLocks noGrp="1"/>
          </p:cNvSpPr>
          <p:nvPr>
            <p:ph idx="1"/>
          </p:nvPr>
        </p:nvSpPr>
        <p:spPr bwMode="auto">
          <a:xfrm>
            <a:off x="914400" y="1676400"/>
            <a:ext cx="7772400" cy="4495800"/>
          </a:xfrm>
          <a:noFill/>
          <a:ln>
            <a:miter lim="800000"/>
            <a:headEnd/>
            <a:tailEnd/>
          </a:ln>
        </p:spPr>
        <p:txBody>
          <a:bodyPr wrap="square" lIns="91440" tIns="45720" rIns="91440" bIns="45720" numCol="1" anchor="t" anchorCtr="0" compatLnSpc="1">
            <a:prstTxWarp prst="textNoShape">
              <a:avLst/>
            </a:prstTxWarp>
          </a:bodyPr>
          <a:lstStyle/>
          <a:p>
            <a:r>
              <a:rPr lang="en-US" sz="2400" smtClean="0">
                <a:ea typeface="ＭＳ Ｐゴシック"/>
                <a:cs typeface="ＭＳ Ｐゴシック"/>
              </a:rPr>
              <a:t>Products offering “No Charge” Chronic Illness Rider</a:t>
            </a:r>
          </a:p>
          <a:p>
            <a:pPr lvl="1"/>
            <a:r>
              <a:rPr lang="en-US" sz="2000" smtClean="0">
                <a:solidFill>
                  <a:schemeClr val="tx1"/>
                </a:solidFill>
                <a:ea typeface="ＭＳ Ｐゴシック"/>
              </a:rPr>
              <a:t>No underwriting, available to all (included with policy)</a:t>
            </a:r>
          </a:p>
          <a:p>
            <a:pPr lvl="1"/>
            <a:r>
              <a:rPr lang="en-US" sz="2000" smtClean="0">
                <a:solidFill>
                  <a:schemeClr val="tx1"/>
                </a:solidFill>
                <a:ea typeface="ＭＳ Ｐゴシック"/>
              </a:rPr>
              <a:t>Death benefit is discounted at acceleration of benefits</a:t>
            </a:r>
          </a:p>
          <a:p>
            <a:pPr lvl="2"/>
            <a:r>
              <a:rPr lang="en-US" sz="1800" smtClean="0">
                <a:solidFill>
                  <a:schemeClr val="tx1"/>
                </a:solidFill>
                <a:ea typeface="ＭＳ Ｐゴシック"/>
              </a:rPr>
              <a:t>Age, gender, rate class, cash value, discount interest rate </a:t>
            </a:r>
          </a:p>
          <a:p>
            <a:r>
              <a:rPr lang="en-US" sz="2400" smtClean="0">
                <a:ea typeface="ＭＳ Ｐゴシック"/>
                <a:cs typeface="ＭＳ Ｐゴシック"/>
              </a:rPr>
              <a:t>Remaining DB is forfeited when C.I. benefit is elected</a:t>
            </a:r>
          </a:p>
        </p:txBody>
      </p:sp>
      <p:graphicFrame>
        <p:nvGraphicFramePr>
          <p:cNvPr id="5" name="Table 4"/>
          <p:cNvGraphicFramePr>
            <a:graphicFrameLocks noGrp="1"/>
          </p:cNvGraphicFramePr>
          <p:nvPr/>
        </p:nvGraphicFramePr>
        <p:xfrm>
          <a:off x="762000" y="3810000"/>
          <a:ext cx="8153400" cy="1919288"/>
        </p:xfrm>
        <a:graphic>
          <a:graphicData uri="http://schemas.openxmlformats.org/drawingml/2006/table">
            <a:tbl>
              <a:tblPr firstRow="1" bandRow="1">
                <a:tableStyleId>{073A0DAA-6AF3-43AB-8588-CEC1D06C72B9}</a:tableStyleId>
              </a:tblPr>
              <a:tblGrid>
                <a:gridCol w="831980"/>
                <a:gridCol w="1081574"/>
                <a:gridCol w="1414365"/>
                <a:gridCol w="1580761"/>
                <a:gridCol w="1415920"/>
                <a:gridCol w="1828800"/>
              </a:tblGrid>
              <a:tr h="370840">
                <a:tc>
                  <a:txBody>
                    <a:bodyPr/>
                    <a:lstStyle/>
                    <a:p>
                      <a:pPr algn="ctr" fontAlgn="b"/>
                      <a:r>
                        <a:rPr lang="en-US" sz="1400" u="none" strike="noStrike" dirty="0"/>
                        <a:t>Age at Election</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u="none" strike="noStrike" dirty="0" smtClean="0"/>
                        <a:t>Death Benefit</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u="none" strike="noStrike" dirty="0" err="1" smtClean="0"/>
                        <a:t>C.I</a:t>
                      </a:r>
                      <a:r>
                        <a:rPr lang="en-US" sz="1400" u="none" strike="noStrike" dirty="0" smtClean="0"/>
                        <a:t> Benefit Amt Elected for Male</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Death Benefit </a:t>
                      </a:r>
                      <a:r>
                        <a:rPr lang="en-US" sz="1400" u="none" strike="noStrike" dirty="0" smtClean="0"/>
                        <a:t>Male </a:t>
                      </a:r>
                      <a:r>
                        <a:rPr lang="en-US" sz="1400" u="none" strike="noStrike" dirty="0"/>
                        <a:t>Forfeited </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u="none" strike="noStrike" dirty="0" err="1" smtClean="0"/>
                        <a:t>C.I</a:t>
                      </a:r>
                      <a:r>
                        <a:rPr lang="en-US" sz="1400" u="none" strike="noStrike" dirty="0" smtClean="0"/>
                        <a:t> Benefit Amt</a:t>
                      </a:r>
                      <a:r>
                        <a:rPr lang="en-US" sz="1400" u="none" strike="noStrike" baseline="0" dirty="0" smtClean="0"/>
                        <a:t> for </a:t>
                      </a:r>
                      <a:r>
                        <a:rPr lang="en-US" sz="1400" u="none" strike="noStrike" dirty="0" smtClean="0"/>
                        <a:t>Female </a:t>
                      </a:r>
                      <a:endParaRPr lang="en-US" sz="1400" b="1" i="0" u="none" strike="noStrike" dirty="0">
                        <a:solidFill>
                          <a:srgbClr val="000000"/>
                        </a:solidFill>
                        <a:latin typeface="Calibri"/>
                      </a:endParaRPr>
                    </a:p>
                  </a:txBody>
                  <a:tcPr marL="9525" marR="9525" marT="9525" marB="0" anchor="b"/>
                </a:tc>
                <a:tc>
                  <a:txBody>
                    <a:bodyPr/>
                    <a:lstStyle/>
                    <a:p>
                      <a:pPr algn="ctr" fontAlgn="b"/>
                      <a:r>
                        <a:rPr lang="en-US" sz="1400" u="none" strike="noStrike" dirty="0"/>
                        <a:t>Death Benefit Amt. </a:t>
                      </a:r>
                      <a:r>
                        <a:rPr lang="en-US" sz="1400" u="none" strike="noStrike" dirty="0" smtClean="0"/>
                        <a:t>Female Forfeited </a:t>
                      </a:r>
                      <a:endParaRPr lang="en-US" sz="1400" b="1" i="0" u="none" strike="noStrike" dirty="0">
                        <a:solidFill>
                          <a:srgbClr val="000000"/>
                        </a:solidFill>
                        <a:latin typeface="Calibri"/>
                      </a:endParaRPr>
                    </a:p>
                  </a:txBody>
                  <a:tcPr marL="9525" marR="9525" marT="9525" marB="0" anchor="b"/>
                </a:tc>
              </a:tr>
              <a:tr h="370840">
                <a:tc>
                  <a:txBody>
                    <a:bodyPr/>
                    <a:lstStyle/>
                    <a:p>
                      <a:pPr algn="ctr" fontAlgn="b"/>
                      <a:r>
                        <a:rPr lang="en-US" sz="1400" u="none" strike="noStrike" dirty="0"/>
                        <a:t>70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$100,000 </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solidFill>
                            <a:srgbClr val="C00000"/>
                          </a:solidFill>
                        </a:rPr>
                        <a:t>$65,266 </a:t>
                      </a:r>
                      <a:endParaRPr lang="en-US" sz="1600" b="0" i="0" u="none" strike="noStrike" dirty="0">
                        <a:solidFill>
                          <a:srgbClr val="C00000"/>
                        </a:solidFill>
                        <a:latin typeface="Calibri"/>
                      </a:endParaRPr>
                    </a:p>
                  </a:txBody>
                  <a:tcPr marL="9525" marR="9525" marT="9525" marB="0" anchor="b"/>
                </a:tc>
                <a:tc>
                  <a:txBody>
                    <a:bodyPr/>
                    <a:lstStyle/>
                    <a:p>
                      <a:pPr algn="ctr" fontAlgn="b"/>
                      <a:r>
                        <a:rPr lang="en-US" sz="1600" b="1" u="none" strike="noStrike" dirty="0">
                          <a:solidFill>
                            <a:srgbClr val="C00000"/>
                          </a:solidFill>
                        </a:rPr>
                        <a:t>$34,734 </a:t>
                      </a:r>
                      <a:endParaRPr lang="en-US" sz="1600" b="1" i="0" u="none" strike="noStrike" dirty="0">
                        <a:solidFill>
                          <a:srgbClr val="C00000"/>
                        </a:solidFill>
                        <a:latin typeface="Calibri"/>
                      </a:endParaRPr>
                    </a:p>
                  </a:txBody>
                  <a:tcPr marL="9525" marR="9525" marT="9525" marB="0" anchor="b"/>
                </a:tc>
                <a:tc>
                  <a:txBody>
                    <a:bodyPr/>
                    <a:lstStyle/>
                    <a:p>
                      <a:pPr algn="ctr" fontAlgn="b"/>
                      <a:r>
                        <a:rPr lang="en-US" sz="1600" u="none" strike="noStrike" dirty="0">
                          <a:solidFill>
                            <a:schemeClr val="accent6">
                              <a:lumMod val="75000"/>
                            </a:schemeClr>
                          </a:solidFill>
                        </a:rPr>
                        <a:t>$56,665 </a:t>
                      </a:r>
                      <a:endParaRPr lang="en-US" sz="1600" b="0" i="0" u="none" strike="noStrike" dirty="0">
                        <a:solidFill>
                          <a:schemeClr val="accent6">
                            <a:lumMod val="75000"/>
                          </a:schemeClr>
                        </a:solidFill>
                        <a:latin typeface="Calibri"/>
                      </a:endParaRPr>
                    </a:p>
                  </a:txBody>
                  <a:tcPr marL="9525" marR="9525" marT="9525" marB="0" anchor="b"/>
                </a:tc>
                <a:tc>
                  <a:txBody>
                    <a:bodyPr/>
                    <a:lstStyle/>
                    <a:p>
                      <a:pPr algn="ctr" fontAlgn="b"/>
                      <a:r>
                        <a:rPr lang="en-US" sz="1600" b="1" u="none" strike="noStrike" dirty="0">
                          <a:solidFill>
                            <a:schemeClr val="accent6">
                              <a:lumMod val="75000"/>
                            </a:schemeClr>
                          </a:solidFill>
                        </a:rPr>
                        <a:t>$43,335 </a:t>
                      </a:r>
                      <a:endParaRPr lang="en-US" sz="1600" b="1" i="0" u="none" strike="noStrike" dirty="0">
                        <a:solidFill>
                          <a:schemeClr val="accent6">
                            <a:lumMod val="75000"/>
                          </a:schemeClr>
                        </a:solidFill>
                        <a:latin typeface="Calibri"/>
                      </a:endParaRPr>
                    </a:p>
                  </a:txBody>
                  <a:tcPr marL="9525" marR="9525" marT="9525" marB="0" anchor="b"/>
                </a:tc>
              </a:tr>
              <a:tr h="370840">
                <a:tc>
                  <a:txBody>
                    <a:bodyPr/>
                    <a:lstStyle/>
                    <a:p>
                      <a:pPr algn="ctr" fontAlgn="b"/>
                      <a:r>
                        <a:rPr lang="en-US" sz="1400" u="none" strike="noStrike" dirty="0"/>
                        <a:t>75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$100,000 </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solidFill>
                            <a:srgbClr val="C00000"/>
                          </a:solidFill>
                        </a:rPr>
                        <a:t>$71,868 </a:t>
                      </a:r>
                      <a:endParaRPr lang="en-US" sz="1600" b="0" i="0" u="none" strike="noStrike" dirty="0">
                        <a:solidFill>
                          <a:srgbClr val="C00000"/>
                        </a:solidFill>
                        <a:latin typeface="Calibri"/>
                      </a:endParaRPr>
                    </a:p>
                  </a:txBody>
                  <a:tcPr marL="9525" marR="9525" marT="9525" marB="0" anchor="b"/>
                </a:tc>
                <a:tc>
                  <a:txBody>
                    <a:bodyPr/>
                    <a:lstStyle/>
                    <a:p>
                      <a:pPr algn="ctr" fontAlgn="b"/>
                      <a:r>
                        <a:rPr lang="en-US" sz="1600" b="1" u="none" strike="noStrike" dirty="0">
                          <a:solidFill>
                            <a:srgbClr val="C00000"/>
                          </a:solidFill>
                        </a:rPr>
                        <a:t>$28,132 </a:t>
                      </a:r>
                      <a:endParaRPr lang="en-US" sz="1600" b="1" i="0" u="none" strike="noStrike" dirty="0">
                        <a:solidFill>
                          <a:srgbClr val="C00000"/>
                        </a:solidFill>
                        <a:latin typeface="Calibri"/>
                      </a:endParaRPr>
                    </a:p>
                  </a:txBody>
                  <a:tcPr marL="9525" marR="9525" marT="9525" marB="0" anchor="b"/>
                </a:tc>
                <a:tc>
                  <a:txBody>
                    <a:bodyPr/>
                    <a:lstStyle/>
                    <a:p>
                      <a:pPr algn="ctr" fontAlgn="b"/>
                      <a:r>
                        <a:rPr lang="en-US" sz="1600" u="none" strike="noStrike" dirty="0">
                          <a:solidFill>
                            <a:schemeClr val="accent6">
                              <a:lumMod val="75000"/>
                            </a:schemeClr>
                          </a:solidFill>
                        </a:rPr>
                        <a:t>$63,651 </a:t>
                      </a:r>
                      <a:endParaRPr lang="en-US" sz="1600" b="0" i="0" u="none" strike="noStrike" dirty="0">
                        <a:solidFill>
                          <a:schemeClr val="accent6">
                            <a:lumMod val="75000"/>
                          </a:schemeClr>
                        </a:solidFill>
                        <a:latin typeface="Calibri"/>
                      </a:endParaRPr>
                    </a:p>
                  </a:txBody>
                  <a:tcPr marL="9525" marR="9525" marT="9525" marB="0" anchor="b"/>
                </a:tc>
                <a:tc>
                  <a:txBody>
                    <a:bodyPr/>
                    <a:lstStyle/>
                    <a:p>
                      <a:pPr algn="ctr" fontAlgn="b"/>
                      <a:r>
                        <a:rPr lang="en-US" sz="1600" b="1" u="none" strike="noStrike" dirty="0">
                          <a:solidFill>
                            <a:schemeClr val="accent6">
                              <a:lumMod val="75000"/>
                            </a:schemeClr>
                          </a:solidFill>
                        </a:rPr>
                        <a:t>$36,349 </a:t>
                      </a:r>
                      <a:endParaRPr lang="en-US" sz="1600" b="1" i="0" u="none" strike="noStrike" dirty="0">
                        <a:solidFill>
                          <a:schemeClr val="accent6">
                            <a:lumMod val="75000"/>
                          </a:schemeClr>
                        </a:solidFill>
                        <a:latin typeface="Calibri"/>
                      </a:endParaRPr>
                    </a:p>
                  </a:txBody>
                  <a:tcPr marL="9525" marR="9525" marT="9525" marB="0" anchor="b"/>
                </a:tc>
              </a:tr>
              <a:tr h="370840">
                <a:tc>
                  <a:txBody>
                    <a:bodyPr/>
                    <a:lstStyle/>
                    <a:p>
                      <a:pPr algn="ctr" fontAlgn="b"/>
                      <a:r>
                        <a:rPr lang="en-US" sz="1400" u="none" strike="noStrike" dirty="0"/>
                        <a:t>80</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600" u="none" strike="noStrike"/>
                        <a:t>$100,000 </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solidFill>
                            <a:srgbClr val="C00000"/>
                          </a:solidFill>
                        </a:rPr>
                        <a:t>$78,755 </a:t>
                      </a:r>
                      <a:endParaRPr lang="en-US" sz="1600" b="0" i="0" u="none" strike="noStrike">
                        <a:solidFill>
                          <a:srgbClr val="C00000"/>
                        </a:solidFill>
                        <a:latin typeface="Calibri"/>
                      </a:endParaRPr>
                    </a:p>
                  </a:txBody>
                  <a:tcPr marL="9525" marR="9525" marT="9525" marB="0" anchor="b"/>
                </a:tc>
                <a:tc>
                  <a:txBody>
                    <a:bodyPr/>
                    <a:lstStyle/>
                    <a:p>
                      <a:pPr algn="ctr" fontAlgn="b"/>
                      <a:r>
                        <a:rPr lang="en-US" sz="1600" b="1" u="none" strike="noStrike" dirty="0">
                          <a:solidFill>
                            <a:srgbClr val="C00000"/>
                          </a:solidFill>
                        </a:rPr>
                        <a:t>$21,245 </a:t>
                      </a:r>
                      <a:endParaRPr lang="en-US" sz="1600" b="1" i="0" u="none" strike="noStrike" dirty="0">
                        <a:solidFill>
                          <a:srgbClr val="C00000"/>
                        </a:solidFill>
                        <a:latin typeface="Calibri"/>
                      </a:endParaRPr>
                    </a:p>
                  </a:txBody>
                  <a:tcPr marL="9525" marR="9525" marT="9525" marB="0" anchor="b"/>
                </a:tc>
                <a:tc>
                  <a:txBody>
                    <a:bodyPr/>
                    <a:lstStyle/>
                    <a:p>
                      <a:pPr algn="ctr" fontAlgn="b"/>
                      <a:r>
                        <a:rPr lang="en-US" sz="1600" u="none" strike="noStrike" dirty="0">
                          <a:solidFill>
                            <a:schemeClr val="accent6">
                              <a:lumMod val="75000"/>
                            </a:schemeClr>
                          </a:solidFill>
                        </a:rPr>
                        <a:t>$71,515 </a:t>
                      </a:r>
                      <a:endParaRPr lang="en-US" sz="1600" b="0" i="0" u="none" strike="noStrike" dirty="0">
                        <a:solidFill>
                          <a:schemeClr val="accent6">
                            <a:lumMod val="75000"/>
                          </a:schemeClr>
                        </a:solidFill>
                        <a:latin typeface="Calibri"/>
                      </a:endParaRPr>
                    </a:p>
                  </a:txBody>
                  <a:tcPr marL="9525" marR="9525" marT="9525" marB="0" anchor="b"/>
                </a:tc>
                <a:tc>
                  <a:txBody>
                    <a:bodyPr/>
                    <a:lstStyle/>
                    <a:p>
                      <a:pPr algn="ctr" fontAlgn="b"/>
                      <a:r>
                        <a:rPr lang="en-US" sz="1600" b="1" u="none" strike="noStrike" dirty="0">
                          <a:solidFill>
                            <a:schemeClr val="accent6">
                              <a:lumMod val="75000"/>
                            </a:schemeClr>
                          </a:solidFill>
                        </a:rPr>
                        <a:t>$28,485 </a:t>
                      </a:r>
                      <a:endParaRPr lang="en-US" sz="1600" b="1" i="0" u="none" strike="noStrike" dirty="0">
                        <a:solidFill>
                          <a:schemeClr val="accent6">
                            <a:lumMod val="75000"/>
                          </a:schemeClr>
                        </a:solidFill>
                        <a:latin typeface="Calibri"/>
                      </a:endParaRPr>
                    </a:p>
                  </a:txBody>
                  <a:tcPr marL="9525" marR="9525" marT="9525" marB="0" anchor="b"/>
                </a:tc>
              </a:tr>
              <a:tr h="370840">
                <a:tc>
                  <a:txBody>
                    <a:bodyPr/>
                    <a:lstStyle/>
                    <a:p>
                      <a:pPr algn="ctr" fontAlgn="b"/>
                      <a:r>
                        <a:rPr lang="en-US" sz="1400" u="none" strike="noStrike" dirty="0"/>
                        <a:t>85</a:t>
                      </a:r>
                      <a:endParaRPr lang="en-US" sz="1400" b="0" i="0" u="none" strike="noStrike" dirty="0">
                        <a:solidFill>
                          <a:srgbClr val="000000"/>
                        </a:solidFill>
                        <a:latin typeface="Calibri"/>
                      </a:endParaRPr>
                    </a:p>
                  </a:txBody>
                  <a:tcPr marL="9525" marR="9525" marT="9525" marB="0" anchor="b"/>
                </a:tc>
                <a:tc>
                  <a:txBody>
                    <a:bodyPr/>
                    <a:lstStyle/>
                    <a:p>
                      <a:pPr algn="ctr" fontAlgn="b"/>
                      <a:r>
                        <a:rPr lang="en-US" sz="1600" u="none" strike="noStrike"/>
                        <a:t>$100,000 </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solidFill>
                            <a:srgbClr val="C00000"/>
                          </a:solidFill>
                        </a:rPr>
                        <a:t>$84,562 </a:t>
                      </a:r>
                      <a:endParaRPr lang="en-US" sz="1600" b="0" i="0" u="none" strike="noStrike">
                        <a:solidFill>
                          <a:srgbClr val="C00000"/>
                        </a:solidFill>
                        <a:latin typeface="Calibri"/>
                      </a:endParaRPr>
                    </a:p>
                  </a:txBody>
                  <a:tcPr marL="9525" marR="9525" marT="9525" marB="0" anchor="b"/>
                </a:tc>
                <a:tc>
                  <a:txBody>
                    <a:bodyPr/>
                    <a:lstStyle/>
                    <a:p>
                      <a:pPr algn="ctr" fontAlgn="b"/>
                      <a:r>
                        <a:rPr lang="en-US" sz="1600" b="1" u="none" strike="noStrike" dirty="0">
                          <a:solidFill>
                            <a:srgbClr val="C00000"/>
                          </a:solidFill>
                        </a:rPr>
                        <a:t>$15,438 </a:t>
                      </a:r>
                      <a:endParaRPr lang="en-US" sz="1600" b="1" i="0" u="none" strike="noStrike" dirty="0">
                        <a:solidFill>
                          <a:srgbClr val="C00000"/>
                        </a:solidFill>
                        <a:latin typeface="Calibri"/>
                      </a:endParaRPr>
                    </a:p>
                  </a:txBody>
                  <a:tcPr marL="9525" marR="9525" marT="9525" marB="0" anchor="b"/>
                </a:tc>
                <a:tc>
                  <a:txBody>
                    <a:bodyPr/>
                    <a:lstStyle/>
                    <a:p>
                      <a:pPr algn="ctr" fontAlgn="b"/>
                      <a:r>
                        <a:rPr lang="en-US" sz="1600" u="none" strike="noStrike" dirty="0">
                          <a:solidFill>
                            <a:schemeClr val="accent6">
                              <a:lumMod val="75000"/>
                            </a:schemeClr>
                          </a:solidFill>
                        </a:rPr>
                        <a:t>$79,147 </a:t>
                      </a:r>
                      <a:endParaRPr lang="en-US" sz="1600" b="0" i="0" u="none" strike="noStrike" dirty="0">
                        <a:solidFill>
                          <a:schemeClr val="accent6">
                            <a:lumMod val="75000"/>
                          </a:schemeClr>
                        </a:solidFill>
                        <a:latin typeface="Calibri"/>
                      </a:endParaRPr>
                    </a:p>
                  </a:txBody>
                  <a:tcPr marL="9525" marR="9525" marT="9525" marB="0" anchor="b"/>
                </a:tc>
                <a:tc>
                  <a:txBody>
                    <a:bodyPr/>
                    <a:lstStyle/>
                    <a:p>
                      <a:pPr algn="ctr" fontAlgn="b"/>
                      <a:r>
                        <a:rPr lang="en-US" sz="1600" b="1" u="none" strike="noStrike" dirty="0">
                          <a:solidFill>
                            <a:schemeClr val="accent6">
                              <a:lumMod val="75000"/>
                            </a:schemeClr>
                          </a:solidFill>
                        </a:rPr>
                        <a:t>$20,853 </a:t>
                      </a:r>
                      <a:endParaRPr lang="en-US" sz="1600" b="1" i="0" u="none" strike="noStrike" dirty="0">
                        <a:solidFill>
                          <a:schemeClr val="accent6">
                            <a:lumMod val="75000"/>
                          </a:schemeClr>
                        </a:solidFill>
                        <a:latin typeface="Calibri"/>
                      </a:endParaRPr>
                    </a:p>
                  </a:txBody>
                  <a:tcPr marL="9525" marR="9525" marT="9525" marB="0" anchor="b"/>
                </a:tc>
              </a:tr>
            </a:tbl>
          </a:graphicData>
        </a:graphic>
      </p:graphicFrame>
      <p:sp>
        <p:nvSpPr>
          <p:cNvPr id="41007" name="TextBox 5"/>
          <p:cNvSpPr txBox="1">
            <a:spLocks noChangeArrowheads="1"/>
          </p:cNvSpPr>
          <p:nvPr/>
        </p:nvSpPr>
        <p:spPr bwMode="auto">
          <a:xfrm>
            <a:off x="1066800" y="5943600"/>
            <a:ext cx="7467600" cy="461963"/>
          </a:xfrm>
          <a:prstGeom prst="rect">
            <a:avLst/>
          </a:prstGeom>
          <a:noFill/>
          <a:ln w="9525">
            <a:noFill/>
            <a:miter lim="800000"/>
            <a:headEnd/>
            <a:tailEnd/>
          </a:ln>
        </p:spPr>
        <p:txBody>
          <a:bodyPr>
            <a:spAutoFit/>
          </a:bodyPr>
          <a:lstStyle/>
          <a:p>
            <a:r>
              <a:rPr lang="en-US" sz="1200"/>
              <a:t>Numbers from company issuing this type product. Assumptions are a $500,000 policy with $50,000 of cash value, 7% interest rate at election . Election is  20% of death benefit  $100,000.(maximum election 24%) </a:t>
            </a:r>
          </a:p>
        </p:txBody>
      </p:sp>
      <p:sp>
        <p:nvSpPr>
          <p:cNvPr id="41008"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914400" y="152400"/>
            <a:ext cx="7772400" cy="1143000"/>
          </a:xfrm>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LTC Solutions – Annuities with </a:t>
            </a:r>
            <a:br>
              <a:rPr lang="en-US" sz="3600" smtClean="0">
                <a:solidFill>
                  <a:schemeClr val="tx1"/>
                </a:solidFill>
                <a:ea typeface="ＭＳ Ｐゴシック"/>
                <a:cs typeface="ＭＳ Ｐゴシック"/>
              </a:rPr>
            </a:br>
            <a:r>
              <a:rPr lang="en-US" sz="3600" smtClean="0">
                <a:solidFill>
                  <a:schemeClr val="tx1"/>
                </a:solidFill>
                <a:ea typeface="ＭＳ Ｐゴシック"/>
                <a:cs typeface="ＭＳ Ｐゴシック"/>
              </a:rPr>
              <a:t>Long-term Care Rider</a:t>
            </a:r>
            <a:r>
              <a:rPr lang="en-US" smtClean="0">
                <a:ea typeface="ＭＳ Ｐゴシック"/>
                <a:cs typeface="ＭＳ Ｐゴシック"/>
              </a:rPr>
              <a:t/>
            </a:r>
            <a:br>
              <a:rPr lang="en-US" smtClean="0">
                <a:ea typeface="ＭＳ Ｐゴシック"/>
                <a:cs typeface="ＭＳ Ｐゴシック"/>
              </a:rPr>
            </a:br>
            <a:endParaRPr lang="en-US" smtClean="0">
              <a:ea typeface="ＭＳ Ｐゴシック"/>
              <a:cs typeface="ＭＳ Ｐゴシック"/>
            </a:endParaRPr>
          </a:p>
        </p:txBody>
      </p:sp>
      <p:sp>
        <p:nvSpPr>
          <p:cNvPr id="43010" name="Content Placeholder 2"/>
          <p:cNvSpPr>
            <a:spLocks noGrp="1"/>
          </p:cNvSpPr>
          <p:nvPr>
            <p:ph idx="1"/>
          </p:nvPr>
        </p:nvSpPr>
        <p:spPr bwMode="auto">
          <a:xfrm>
            <a:off x="914400" y="1524000"/>
            <a:ext cx="7772400" cy="4724400"/>
          </a:xfrm>
          <a:noFill/>
          <a:ln>
            <a:miter lim="800000"/>
            <a:headEnd/>
            <a:tailEnd/>
          </a:ln>
        </p:spPr>
        <p:txBody>
          <a:bodyPr wrap="square" lIns="91440" tIns="45720" rIns="91440" bIns="45720" numCol="1" anchor="t" anchorCtr="0" compatLnSpc="1">
            <a:prstTxWarp prst="textNoShape">
              <a:avLst/>
            </a:prstTxWarp>
          </a:bodyPr>
          <a:lstStyle/>
          <a:p>
            <a:r>
              <a:rPr lang="en-US" sz="2400" smtClean="0">
                <a:solidFill>
                  <a:srgbClr val="6B5D51"/>
                </a:solidFill>
                <a:ea typeface="ＭＳ Ｐゴシック"/>
                <a:cs typeface="ＭＳ Ｐゴシック"/>
              </a:rPr>
              <a:t>Annuities can now provide tax free LTC benefits</a:t>
            </a:r>
          </a:p>
          <a:p>
            <a:r>
              <a:rPr lang="en-US" sz="2400" smtClean="0">
                <a:solidFill>
                  <a:srgbClr val="6B5D51"/>
                </a:solidFill>
                <a:ea typeface="ＭＳ Ｐゴシック"/>
                <a:cs typeface="ＭＳ Ｐゴシック"/>
              </a:rPr>
              <a:t>Annuity/LTC solution may be best when:</a:t>
            </a:r>
          </a:p>
          <a:p>
            <a:pPr lvl="1"/>
            <a:r>
              <a:rPr lang="en-US" sz="2000" smtClean="0">
                <a:solidFill>
                  <a:schemeClr val="tx1"/>
                </a:solidFill>
                <a:ea typeface="ＭＳ Ｐゴシック"/>
              </a:rPr>
              <a:t>Client has limited resources to work with </a:t>
            </a:r>
          </a:p>
          <a:p>
            <a:pPr lvl="1"/>
            <a:r>
              <a:rPr lang="en-US" sz="2000" smtClean="0">
                <a:solidFill>
                  <a:schemeClr val="tx1"/>
                </a:solidFill>
                <a:ea typeface="ＭＳ Ｐゴシック"/>
              </a:rPr>
              <a:t>Client has insurability issues</a:t>
            </a:r>
          </a:p>
          <a:p>
            <a:r>
              <a:rPr lang="en-US" sz="2400" smtClean="0">
                <a:solidFill>
                  <a:srgbClr val="6B5D51"/>
                </a:solidFill>
                <a:ea typeface="ＭＳ Ｐゴシック"/>
                <a:cs typeface="ＭＳ Ｐゴシック"/>
              </a:rPr>
              <a:t>May or may not underwrite</a:t>
            </a:r>
          </a:p>
          <a:p>
            <a:pPr lvl="1"/>
            <a:r>
              <a:rPr lang="en-US" sz="2000" smtClean="0">
                <a:solidFill>
                  <a:schemeClr val="tx1"/>
                </a:solidFill>
                <a:ea typeface="ＭＳ Ｐゴシック"/>
              </a:rPr>
              <a:t>If not underwritten, an exclusion period will apply</a:t>
            </a:r>
          </a:p>
          <a:p>
            <a:r>
              <a:rPr lang="en-US" sz="2400" smtClean="0">
                <a:solidFill>
                  <a:srgbClr val="6B5D51"/>
                </a:solidFill>
                <a:ea typeface="ＭＳ Ｐゴシック"/>
                <a:cs typeface="ＭＳ Ｐゴシック"/>
              </a:rPr>
              <a:t>Usually have an elimination period</a:t>
            </a:r>
          </a:p>
          <a:p>
            <a:r>
              <a:rPr lang="en-US" sz="2400" smtClean="0">
                <a:solidFill>
                  <a:srgbClr val="6B5D51"/>
                </a:solidFill>
                <a:ea typeface="ＭＳ Ｐゴシック"/>
                <a:cs typeface="ＭＳ Ｐゴシック"/>
              </a:rPr>
              <a:t>Many variations of how benefit is paid</a:t>
            </a:r>
          </a:p>
          <a:p>
            <a:pPr lvl="1"/>
            <a:r>
              <a:rPr lang="en-US" sz="2000" smtClean="0">
                <a:solidFill>
                  <a:schemeClr val="tx1"/>
                </a:solidFill>
                <a:ea typeface="ＭＳ Ｐゴシック"/>
              </a:rPr>
              <a:t>May double (or triple) contract value for benefit purpose</a:t>
            </a:r>
          </a:p>
          <a:p>
            <a:pPr lvl="1"/>
            <a:r>
              <a:rPr lang="en-US" sz="2000" smtClean="0">
                <a:solidFill>
                  <a:schemeClr val="tx1"/>
                </a:solidFill>
                <a:ea typeface="ＭＳ Ｐゴシック"/>
              </a:rPr>
              <a:t>May double (or triple) guaranteed income</a:t>
            </a:r>
          </a:p>
          <a:p>
            <a:r>
              <a:rPr lang="en-US" sz="2400" smtClean="0">
                <a:solidFill>
                  <a:srgbClr val="6B5D51"/>
                </a:solidFill>
                <a:ea typeface="ＭＳ Ｐゴシック"/>
                <a:cs typeface="ＭＳ Ｐゴシック"/>
              </a:rPr>
              <a:t>May have a time limit, benefit limit or pay for life</a:t>
            </a:r>
          </a:p>
          <a:p>
            <a:r>
              <a:rPr lang="en-US" sz="2400" smtClean="0">
                <a:solidFill>
                  <a:srgbClr val="6B5D51"/>
                </a:solidFill>
                <a:ea typeface="ＭＳ Ｐゴシック"/>
                <a:cs typeface="ＭＳ Ｐゴシック"/>
              </a:rPr>
              <a:t>In general, provides the least leveraging for benefits</a:t>
            </a:r>
          </a:p>
        </p:txBody>
      </p:sp>
      <p:sp>
        <p:nvSpPr>
          <p:cNvPr id="43011"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bwMode="auto">
          <a:solidFill>
            <a:srgbClr val="FFFFFF"/>
          </a:solidFill>
          <a:ln>
            <a:miter lim="800000"/>
            <a:headEnd/>
            <a:tailEnd/>
          </a:ln>
        </p:spPr>
        <p:txBody>
          <a:bodyPr wrap="square" lIns="91440" tIns="45720" rIns="91440" bIns="45720" numCol="1" anchor="t" anchorCtr="0" compatLnSpc="1">
            <a:prstTxWarp prst="textNoShape">
              <a:avLst/>
            </a:prstTxWarp>
          </a:bodyPr>
          <a:lstStyle/>
          <a:p>
            <a:pPr algn="ctr" eaLnBrk="1" hangingPunct="1"/>
            <a:r>
              <a:rPr lang="en-US" sz="3600" b="1" smtClean="0">
                <a:ea typeface="ＭＳ Ｐゴシック"/>
                <a:cs typeface="ＭＳ Ｐゴシック"/>
              </a:rPr>
              <a:t>Some Things You Should Know</a:t>
            </a:r>
          </a:p>
        </p:txBody>
      </p:sp>
      <p:sp>
        <p:nvSpPr>
          <p:cNvPr id="8194" name="Rectangle 3"/>
          <p:cNvSpPr>
            <a:spLocks noGrp="1" noChangeArrowheads="1"/>
          </p:cNvSpPr>
          <p:nvPr>
            <p:ph idx="1"/>
          </p:nvPr>
        </p:nvSpPr>
        <p:spPr bwMode="auto">
          <a:solidFill>
            <a:srgbClr val="FFFFFF"/>
          </a:solidFill>
          <a:ln>
            <a:miter lim="800000"/>
            <a:headEnd/>
            <a:tailEnd/>
          </a:ln>
        </p:spPr>
        <p:txBody>
          <a:bodyPr wrap="square" lIns="91440" tIns="45720" rIns="91440" bIns="45720" numCol="1" anchor="t" anchorCtr="0" compatLnSpc="1">
            <a:prstTxWarp prst="textNoShape">
              <a:avLst/>
            </a:prstTxWarp>
          </a:bodyPr>
          <a:lstStyle/>
          <a:p>
            <a:pPr eaLnBrk="1" hangingPunct="1">
              <a:lnSpc>
                <a:spcPct val="80000"/>
              </a:lnSpc>
            </a:pPr>
            <a:r>
              <a:rPr lang="en-US" sz="1800" smtClean="0">
                <a:solidFill>
                  <a:schemeClr val="tx2"/>
                </a:solidFill>
                <a:ea typeface="ＭＳ Ｐゴシック"/>
                <a:cs typeface="ＭＳ Ｐゴシック"/>
              </a:rPr>
              <a:t>This presentation was not intended by the author to be used, by anybody for the purpose of avoiding any penalties that may be imposed on you pursuant to the Internal Revenue Code.  The information contained herein was prepared to support the promotion, marketing and/or sale of life insurance contracts, annuity contracts and/or other products and services provided by Nationwide Life Insurance Company.</a:t>
            </a:r>
          </a:p>
          <a:p>
            <a:pPr eaLnBrk="1" hangingPunct="1">
              <a:lnSpc>
                <a:spcPct val="80000"/>
              </a:lnSpc>
            </a:pPr>
            <a:r>
              <a:rPr lang="en-US" sz="1800" smtClean="0">
                <a:solidFill>
                  <a:schemeClr val="tx2"/>
                </a:solidFill>
                <a:ea typeface="ＭＳ Ｐゴシック"/>
                <a:cs typeface="ＭＳ Ｐゴシック"/>
              </a:rPr>
              <a:t>Federal tax laws are complex and subject to change.  Neither the company nor its representatives give legal or tax advice.  Please talk with your attorney or tax advisor for answers to your specific questions.</a:t>
            </a:r>
          </a:p>
          <a:p>
            <a:pPr eaLnBrk="1" hangingPunct="1">
              <a:lnSpc>
                <a:spcPct val="80000"/>
              </a:lnSpc>
            </a:pPr>
            <a:r>
              <a:rPr lang="en-US" sz="1800" smtClean="0">
                <a:solidFill>
                  <a:schemeClr val="tx2"/>
                </a:solidFill>
                <a:ea typeface="ＭＳ Ｐゴシック"/>
                <a:cs typeface="ＭＳ Ｐゴシック"/>
              </a:rPr>
              <a:t>Investing involves risk, including possible loss of principal</a:t>
            </a:r>
          </a:p>
          <a:p>
            <a:pPr eaLnBrk="1" hangingPunct="1">
              <a:lnSpc>
                <a:spcPct val="80000"/>
              </a:lnSpc>
            </a:pPr>
            <a:r>
              <a:rPr lang="en-US" sz="1800" smtClean="0">
                <a:solidFill>
                  <a:schemeClr val="tx2"/>
                </a:solidFill>
                <a:ea typeface="ＭＳ Ｐゴシック"/>
                <a:cs typeface="ＭＳ Ｐゴシック"/>
              </a:rPr>
              <a:t>Keep in mind that as an acceleration of the death benefit, the LTC rider payout will reduce both the death benefit and cash surrender values.  Care should be taken to make sure that your clients' life insurance needs continue to be met even if the rider pays out in full.  There is no guarantee that the rider will cover the entire cost for all of the insured's long-term care as these vary with the needs of each insured.</a:t>
            </a:r>
          </a:p>
        </p:txBody>
      </p:sp>
      <p:sp>
        <p:nvSpPr>
          <p:cNvPr id="8195" name="Footer Placeholder 3"/>
          <p:cNvSpPr>
            <a:spLocks noGrp="1"/>
          </p:cNvSpPr>
          <p:nvPr>
            <p:ph type="ftr" sz="quarter" idx="10"/>
          </p:nvPr>
        </p:nvSpPr>
        <p:spPr>
          <a:noFill/>
        </p:spPr>
        <p:txBody>
          <a:bodyPr/>
          <a:lstStyle/>
          <a:p>
            <a:pPr algn="ctr"/>
            <a:r>
              <a:rPr lang="en-US" sz="1000" smtClean="0">
                <a:latin typeface="Arial" charset="0"/>
                <a:ea typeface="ＭＳ Ｐゴシック"/>
                <a:cs typeface="ＭＳ Ｐゴシック"/>
              </a:rPr>
              <a:t>FOR BROKER/DEALER USE ONLY—NOT FOR USE WITH THE PUBLIC</a:t>
            </a:r>
          </a:p>
          <a:p>
            <a:pPr algn="ctr"/>
            <a:r>
              <a:rPr lang="en-US" sz="1000" smtClean="0">
                <a:latin typeface="Arial" charset="0"/>
                <a:ea typeface="ＭＳ Ｐゴシック"/>
                <a:cs typeface="ＭＳ Ｐゴシック"/>
              </a:rPr>
              <a:t>NFM-11056AO (10/12)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bwMode="auto">
          <a:xfrm>
            <a:off x="914400" y="457200"/>
            <a:ext cx="7772400" cy="1265238"/>
          </a:xfrm>
          <a:noFill/>
          <a:ln>
            <a:miter lim="800000"/>
            <a:headEnd/>
            <a:tailEnd/>
          </a:ln>
        </p:spPr>
        <p:txBody>
          <a:bodyPr wrap="square" lIns="91440" tIns="45720" rIns="91440" bIns="45720" numCol="1" anchor="t" anchorCtr="0" compatLnSpc="1">
            <a:prstTxWarp prst="textNoShape">
              <a:avLst/>
            </a:prstTxWarp>
          </a:bodyPr>
          <a:lstStyle/>
          <a:p>
            <a:pPr algn="ctr"/>
            <a:r>
              <a:rPr lang="en-US" smtClean="0">
                <a:solidFill>
                  <a:schemeClr val="tx1"/>
                </a:solidFill>
                <a:ea typeface="ＭＳ Ｐゴシック"/>
                <a:cs typeface="ＭＳ Ｐゴシック"/>
              </a:rPr>
              <a:t>Summarizing Client Profiles</a:t>
            </a:r>
          </a:p>
        </p:txBody>
      </p:sp>
      <p:sp>
        <p:nvSpPr>
          <p:cNvPr id="45058" name="Content Placeholder 2"/>
          <p:cNvSpPr>
            <a:spLocks noGrp="1"/>
          </p:cNvSpPr>
          <p:nvPr>
            <p:ph idx="1"/>
          </p:nvPr>
        </p:nvSpPr>
        <p:spPr bwMode="auto">
          <a:xfrm>
            <a:off x="914400" y="1447800"/>
            <a:ext cx="8077200" cy="4876800"/>
          </a:xfrm>
          <a:noFill/>
          <a:ln>
            <a:miter lim="800000"/>
            <a:headEnd/>
            <a:tailEnd/>
          </a:ln>
        </p:spPr>
        <p:txBody>
          <a:bodyPr wrap="square" lIns="91440" tIns="45720" rIns="91440" bIns="45720" numCol="1" anchor="t" anchorCtr="0" compatLnSpc="1">
            <a:prstTxWarp prst="textNoShape">
              <a:avLst/>
            </a:prstTxWarp>
          </a:bodyPr>
          <a:lstStyle/>
          <a:p>
            <a:r>
              <a:rPr lang="en-US" sz="2400" b="1" smtClean="0">
                <a:solidFill>
                  <a:srgbClr val="6B5D51"/>
                </a:solidFill>
                <a:ea typeface="ＭＳ Ｐゴシック"/>
                <a:cs typeface="ＭＳ Ｐゴシック"/>
              </a:rPr>
              <a:t>Traditional long-term care insurance</a:t>
            </a:r>
          </a:p>
          <a:p>
            <a:pPr lvl="1"/>
            <a:r>
              <a:rPr lang="en-US" sz="1800" b="1" smtClean="0">
                <a:solidFill>
                  <a:schemeClr val="tx1"/>
                </a:solidFill>
                <a:ea typeface="ＭＳ Ｐゴシック"/>
              </a:rPr>
              <a:t>Only concerned with LTC expenses</a:t>
            </a:r>
          </a:p>
          <a:p>
            <a:pPr lvl="1"/>
            <a:r>
              <a:rPr lang="en-US" sz="1800" b="1" smtClean="0">
                <a:solidFill>
                  <a:schemeClr val="tx1"/>
                </a:solidFill>
                <a:ea typeface="ＭＳ Ｐゴシック"/>
              </a:rPr>
              <a:t>Needs an economical solution (rate increases are a risk)</a:t>
            </a:r>
          </a:p>
          <a:p>
            <a:pPr lvl="1"/>
            <a:r>
              <a:rPr lang="en-US" sz="1800" b="1" smtClean="0">
                <a:solidFill>
                  <a:schemeClr val="tx1"/>
                </a:solidFill>
                <a:ea typeface="ＭＳ Ｐゴシック"/>
              </a:rPr>
              <a:t>Protect current assets (Partnership plans)</a:t>
            </a:r>
          </a:p>
          <a:p>
            <a:r>
              <a:rPr lang="en-US" sz="2400" b="1" smtClean="0">
                <a:solidFill>
                  <a:srgbClr val="6B5D51"/>
                </a:solidFill>
                <a:ea typeface="ＭＳ Ｐゴシック"/>
                <a:cs typeface="ＭＳ Ｐゴシック"/>
              </a:rPr>
              <a:t>Asset based long-term care insurance</a:t>
            </a:r>
          </a:p>
          <a:p>
            <a:pPr lvl="1"/>
            <a:r>
              <a:rPr lang="en-US" sz="1800" b="1" smtClean="0">
                <a:solidFill>
                  <a:schemeClr val="tx1"/>
                </a:solidFill>
                <a:ea typeface="ＭＳ Ｐゴシック"/>
              </a:rPr>
              <a:t>Primary concern is LTC</a:t>
            </a:r>
          </a:p>
          <a:p>
            <a:pPr lvl="1"/>
            <a:r>
              <a:rPr lang="en-US" sz="1800" b="1" smtClean="0">
                <a:solidFill>
                  <a:schemeClr val="tx1"/>
                </a:solidFill>
                <a:ea typeface="ＭＳ Ｐゴシック"/>
              </a:rPr>
              <a:t>Have asset to re-purpose for LTC</a:t>
            </a:r>
          </a:p>
          <a:p>
            <a:pPr lvl="1"/>
            <a:r>
              <a:rPr lang="en-US" sz="1800" b="1" smtClean="0">
                <a:solidFill>
                  <a:schemeClr val="tx1"/>
                </a:solidFill>
                <a:ea typeface="ＭＳ Ｐゴシック"/>
              </a:rPr>
              <a:t>Objects to “use it or lose it’ LTC polices (wants cost recovery)</a:t>
            </a:r>
          </a:p>
          <a:p>
            <a:pPr lvl="1"/>
            <a:r>
              <a:rPr lang="en-US" sz="1800" b="1" smtClean="0">
                <a:solidFill>
                  <a:schemeClr val="tx1"/>
                </a:solidFill>
                <a:ea typeface="ＭＳ Ｐゴシック"/>
              </a:rPr>
              <a:t>Not concerned with legacy planning or estate enhancement </a:t>
            </a:r>
          </a:p>
          <a:p>
            <a:r>
              <a:rPr lang="en-US" sz="2400" b="1" smtClean="0">
                <a:solidFill>
                  <a:srgbClr val="6B5D51"/>
                </a:solidFill>
                <a:ea typeface="ＭＳ Ｐゴシック"/>
                <a:cs typeface="ＭＳ Ｐゴシック"/>
              </a:rPr>
              <a:t>Life Insurance with LTC</a:t>
            </a:r>
          </a:p>
          <a:p>
            <a:pPr lvl="1"/>
            <a:r>
              <a:rPr lang="en-US" sz="1800" b="1" smtClean="0">
                <a:solidFill>
                  <a:schemeClr val="tx1"/>
                </a:solidFill>
                <a:ea typeface="ＭＳ Ｐゴシック"/>
              </a:rPr>
              <a:t>Wants a death benefit - Looking to enhance legacy to loved ones</a:t>
            </a:r>
          </a:p>
          <a:p>
            <a:pPr lvl="1"/>
            <a:r>
              <a:rPr lang="en-US" sz="1800" b="1" smtClean="0">
                <a:solidFill>
                  <a:schemeClr val="tx1"/>
                </a:solidFill>
                <a:ea typeface="ＭＳ Ｐゴシック"/>
              </a:rPr>
              <a:t>Has Long-term concerns – wants full  LTC coverage </a:t>
            </a:r>
          </a:p>
          <a:p>
            <a:pPr lvl="1"/>
            <a:r>
              <a:rPr lang="en-US" sz="1800" b="1" smtClean="0">
                <a:solidFill>
                  <a:schemeClr val="tx1"/>
                </a:solidFill>
                <a:ea typeface="ＭＳ Ｐゴシック"/>
              </a:rPr>
              <a:t>Looking for flexible premium payment options</a:t>
            </a:r>
          </a:p>
          <a:p>
            <a:pPr lvl="1"/>
            <a:r>
              <a:rPr lang="en-US" sz="1800" b="1" smtClean="0">
                <a:solidFill>
                  <a:schemeClr val="tx1"/>
                </a:solidFill>
                <a:ea typeface="ＭＳ Ｐゴシック"/>
              </a:rPr>
              <a:t>Like idea of a policy that has purpose beyond life insurance need</a:t>
            </a:r>
          </a:p>
          <a:p>
            <a:endParaRPr lang="en-US" smtClean="0">
              <a:ea typeface="ＭＳ Ｐゴシック"/>
              <a:cs typeface="ＭＳ Ｐゴシック"/>
            </a:endParaRPr>
          </a:p>
        </p:txBody>
      </p:sp>
      <p:sp>
        <p:nvSpPr>
          <p:cNvPr id="45059"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bwMode="auto">
          <a:xfrm>
            <a:off x="914400" y="457200"/>
            <a:ext cx="7772400" cy="960438"/>
          </a:xfrm>
          <a:noFill/>
          <a:ln>
            <a:miter lim="800000"/>
            <a:headEnd/>
            <a:tailEnd/>
          </a:ln>
        </p:spPr>
        <p:txBody>
          <a:bodyPr wrap="square" lIns="91440" tIns="45720" rIns="91440" bIns="45720" numCol="1" anchor="t" anchorCtr="0" compatLnSpc="1">
            <a:prstTxWarp prst="textNoShape">
              <a:avLst/>
            </a:prstTxWarp>
          </a:bodyPr>
          <a:lstStyle/>
          <a:p>
            <a:pPr algn="ctr"/>
            <a:r>
              <a:rPr lang="en-US" sz="4000" smtClean="0">
                <a:solidFill>
                  <a:schemeClr val="tx1"/>
                </a:solidFill>
                <a:ea typeface="ＭＳ Ｐゴシック"/>
                <a:cs typeface="ＭＳ Ｐゴシック"/>
              </a:rPr>
              <a:t>Summarizing Client Profiles </a:t>
            </a:r>
            <a:r>
              <a:rPr lang="en-US" sz="3200" smtClean="0">
                <a:solidFill>
                  <a:schemeClr val="tx1"/>
                </a:solidFill>
                <a:ea typeface="ＭＳ Ｐゴシック"/>
                <a:cs typeface="ＭＳ Ｐゴシック"/>
              </a:rPr>
              <a:t>(cont.)</a:t>
            </a:r>
          </a:p>
        </p:txBody>
      </p:sp>
      <p:sp>
        <p:nvSpPr>
          <p:cNvPr id="3" name="Content Placeholder 2"/>
          <p:cNvSpPr>
            <a:spLocks noGrp="1"/>
          </p:cNvSpPr>
          <p:nvPr>
            <p:ph idx="1"/>
          </p:nvPr>
        </p:nvSpPr>
        <p:spPr>
          <a:xfrm>
            <a:off x="990600" y="1524000"/>
            <a:ext cx="8153400" cy="4876800"/>
          </a:xfrm>
        </p:spPr>
        <p:txBody>
          <a:bodyPr/>
          <a:lstStyle/>
          <a:p>
            <a:pPr>
              <a:defRPr/>
            </a:pPr>
            <a:r>
              <a:rPr lang="en-US" sz="2400" b="1" dirty="0" smtClean="0">
                <a:solidFill>
                  <a:srgbClr val="6B5D51"/>
                </a:solidFill>
              </a:rPr>
              <a:t>Life Insurance with Chronic Illness Riders</a:t>
            </a:r>
          </a:p>
          <a:p>
            <a:pPr lvl="1">
              <a:defRPr/>
            </a:pPr>
            <a:r>
              <a:rPr lang="en-US" sz="1800" b="1" dirty="0" smtClean="0">
                <a:solidFill>
                  <a:schemeClr val="tx1"/>
                </a:solidFill>
              </a:rPr>
              <a:t>Death benefit is primary concern </a:t>
            </a:r>
          </a:p>
          <a:p>
            <a:pPr lvl="1">
              <a:defRPr/>
            </a:pPr>
            <a:r>
              <a:rPr lang="en-US" sz="1800" b="1" dirty="0" smtClean="0">
                <a:solidFill>
                  <a:schemeClr val="tx1"/>
                </a:solidFill>
              </a:rPr>
              <a:t>Chronic illness protection secondary</a:t>
            </a:r>
          </a:p>
          <a:p>
            <a:pPr lvl="2">
              <a:defRPr/>
            </a:pPr>
            <a:r>
              <a:rPr lang="en-US" sz="1800" b="1" dirty="0" smtClean="0">
                <a:solidFill>
                  <a:schemeClr val="tx1">
                    <a:lumMod val="65000"/>
                    <a:lumOff val="35000"/>
                  </a:schemeClr>
                </a:solidFill>
              </a:rPr>
              <a:t>Client understands this solution will only provide benefits for a permanent chronic illness</a:t>
            </a:r>
          </a:p>
          <a:p>
            <a:pPr lvl="1">
              <a:defRPr/>
            </a:pPr>
            <a:r>
              <a:rPr lang="en-US" sz="1800" b="1" dirty="0" smtClean="0">
                <a:solidFill>
                  <a:schemeClr val="tx1"/>
                </a:solidFill>
              </a:rPr>
              <a:t>If rider is included with policy (no charge), client understands:</a:t>
            </a:r>
          </a:p>
          <a:p>
            <a:pPr lvl="2">
              <a:defRPr/>
            </a:pPr>
            <a:r>
              <a:rPr lang="en-US" sz="1800" b="1" dirty="0" smtClean="0">
                <a:solidFill>
                  <a:schemeClr val="tx1">
                    <a:lumMod val="65000"/>
                    <a:lumOff val="35000"/>
                  </a:schemeClr>
                </a:solidFill>
              </a:rPr>
              <a:t>a portion of death benefit will be forfeited upon going on claim</a:t>
            </a:r>
          </a:p>
          <a:p>
            <a:pPr>
              <a:defRPr/>
            </a:pPr>
            <a:endParaRPr lang="en-US" sz="2400" b="1" dirty="0" smtClean="0">
              <a:solidFill>
                <a:schemeClr val="tx1">
                  <a:lumMod val="50000"/>
                  <a:lumOff val="50000"/>
                </a:schemeClr>
              </a:solidFill>
            </a:endParaRPr>
          </a:p>
          <a:p>
            <a:pPr>
              <a:defRPr/>
            </a:pPr>
            <a:r>
              <a:rPr lang="en-US" sz="2400" b="1" dirty="0" smtClean="0">
                <a:solidFill>
                  <a:srgbClr val="6B5D51"/>
                </a:solidFill>
              </a:rPr>
              <a:t>Annuities with LTC riders</a:t>
            </a:r>
          </a:p>
          <a:p>
            <a:pPr lvl="1">
              <a:defRPr/>
            </a:pPr>
            <a:r>
              <a:rPr lang="en-US" sz="1800" b="1" dirty="0" smtClean="0">
                <a:solidFill>
                  <a:schemeClr val="tx1"/>
                </a:solidFill>
              </a:rPr>
              <a:t>May have limited assets to invest</a:t>
            </a:r>
          </a:p>
          <a:p>
            <a:pPr lvl="2">
              <a:defRPr/>
            </a:pPr>
            <a:r>
              <a:rPr lang="en-US" sz="1600" b="1" dirty="0" smtClean="0">
                <a:solidFill>
                  <a:schemeClr val="tx1">
                    <a:lumMod val="65000"/>
                    <a:lumOff val="35000"/>
                  </a:schemeClr>
                </a:solidFill>
              </a:rPr>
              <a:t>Provides income stream that can convert to LTC coverage</a:t>
            </a:r>
          </a:p>
          <a:p>
            <a:pPr lvl="1">
              <a:defRPr/>
            </a:pPr>
            <a:r>
              <a:rPr lang="en-US" sz="1800" b="1" dirty="0" smtClean="0">
                <a:solidFill>
                  <a:schemeClr val="tx1"/>
                </a:solidFill>
              </a:rPr>
              <a:t>May be uninsurable for life insurance and/or long-term care</a:t>
            </a:r>
          </a:p>
          <a:p>
            <a:pPr lvl="1">
              <a:defRPr/>
            </a:pPr>
            <a:r>
              <a:rPr lang="en-US" sz="1800" b="1" dirty="0" smtClean="0">
                <a:solidFill>
                  <a:schemeClr val="tx1"/>
                </a:solidFill>
              </a:rPr>
              <a:t>Understands there may be limited LTC coverage compared to other solutions</a:t>
            </a:r>
          </a:p>
          <a:p>
            <a:pPr>
              <a:defRPr/>
            </a:pPr>
            <a:endParaRPr lang="en-US" dirty="0"/>
          </a:p>
        </p:txBody>
      </p:sp>
      <p:sp>
        <p:nvSpPr>
          <p:cNvPr id="47107"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1447800" y="457200"/>
            <a:ext cx="6248400" cy="1143000"/>
          </a:xfrm>
          <a:solidFill>
            <a:srgbClr val="FFFFFF"/>
          </a:solidFill>
          <a:ln>
            <a:miter lim="800000"/>
            <a:headEnd/>
            <a:tailEnd/>
          </a:ln>
        </p:spPr>
        <p:txBody>
          <a:bodyPr wrap="square" lIns="91440" tIns="45720" rIns="91440" bIns="45720" numCol="1" anchor="t" anchorCtr="0" compatLnSpc="1">
            <a:prstTxWarp prst="textNoShape">
              <a:avLst/>
            </a:prstTxWarp>
          </a:bodyPr>
          <a:lstStyle/>
          <a:p>
            <a:pPr algn="ctr" eaLnBrk="1" hangingPunct="1">
              <a:defRPr/>
            </a:pPr>
            <a:r>
              <a:rPr lang="en-US" dirty="0" smtClean="0">
                <a:solidFill>
                  <a:schemeClr val="tx1"/>
                </a:solidFill>
                <a:ea typeface="ＭＳ Ｐゴシック"/>
                <a:cs typeface="ＭＳ Ｐゴシック"/>
              </a:rPr>
              <a:t>Questions?</a:t>
            </a:r>
            <a:br>
              <a:rPr lang="en-US" dirty="0" smtClean="0">
                <a:solidFill>
                  <a:schemeClr val="tx1"/>
                </a:solidFill>
                <a:ea typeface="ＭＳ Ｐゴシック"/>
                <a:cs typeface="ＭＳ Ｐゴシック"/>
              </a:rPr>
            </a:br>
            <a:endParaRPr lang="en-US" dirty="0" smtClean="0">
              <a:solidFill>
                <a:schemeClr val="tx1"/>
              </a:solidFill>
              <a:latin typeface="+mn-lt"/>
            </a:endParaRPr>
          </a:p>
        </p:txBody>
      </p:sp>
      <p:sp>
        <p:nvSpPr>
          <p:cNvPr id="43011" name="Rectangle 3"/>
          <p:cNvSpPr>
            <a:spLocks noGrp="1" noChangeArrowheads="1"/>
          </p:cNvSpPr>
          <p:nvPr>
            <p:ph idx="1"/>
          </p:nvPr>
        </p:nvSpPr>
        <p:spPr bwMode="auto">
          <a:xfrm>
            <a:off x="1600200" y="2286000"/>
            <a:ext cx="6781800" cy="3657600"/>
          </a:xfrm>
          <a:solidFill>
            <a:srgbClr val="FFFFFF"/>
          </a:solidFill>
          <a:ln>
            <a:miter lim="800000"/>
            <a:headEnd/>
            <a:tailEnd/>
          </a:ln>
        </p:spPr>
        <p:txBody>
          <a:bodyPr wrap="square" lIns="91440" tIns="45720" rIns="91440" bIns="45720" numCol="1" anchor="t" anchorCtr="0" compatLnSpc="1">
            <a:prstTxWarp prst="textNoShape">
              <a:avLst/>
            </a:prstTxWarp>
          </a:bodyPr>
          <a:lstStyle/>
          <a:p>
            <a:pPr eaLnBrk="1" hangingPunct="1">
              <a:lnSpc>
                <a:spcPct val="80000"/>
              </a:lnSpc>
              <a:buFontTx/>
              <a:buNone/>
              <a:defRPr/>
            </a:pPr>
            <a:r>
              <a:rPr lang="en-US" sz="2000" dirty="0" smtClean="0">
                <a:ea typeface="ＭＳ Ｐゴシック"/>
                <a:cs typeface="ＭＳ Ｐゴシック"/>
              </a:rPr>
              <a:t>Independent Dealer:		1-800-321-6064</a:t>
            </a:r>
          </a:p>
          <a:p>
            <a:pPr eaLnBrk="1" hangingPunct="1">
              <a:lnSpc>
                <a:spcPct val="80000"/>
              </a:lnSpc>
              <a:buFontTx/>
              <a:buNone/>
              <a:defRPr/>
            </a:pPr>
            <a:r>
              <a:rPr lang="en-US" sz="2000" dirty="0" smtClean="0">
                <a:ea typeface="ＭＳ Ｐゴシック"/>
                <a:cs typeface="ＭＳ Ｐゴシック"/>
              </a:rPr>
              <a:t>Financial Institutions:		1-800-893-5399</a:t>
            </a:r>
          </a:p>
          <a:p>
            <a:pPr eaLnBrk="1" hangingPunct="1">
              <a:lnSpc>
                <a:spcPct val="80000"/>
              </a:lnSpc>
              <a:buFontTx/>
              <a:buNone/>
              <a:defRPr/>
            </a:pPr>
            <a:r>
              <a:rPr lang="en-US" sz="2000" dirty="0" err="1" smtClean="0">
                <a:ea typeface="ＭＳ Ｐゴシック"/>
                <a:cs typeface="ＭＳ Ｐゴシック"/>
              </a:rPr>
              <a:t>Wirehouse</a:t>
            </a:r>
            <a:r>
              <a:rPr lang="en-US" sz="2000" dirty="0" smtClean="0">
                <a:ea typeface="ＭＳ Ｐゴシック"/>
                <a:cs typeface="ＭＳ Ｐゴシック"/>
              </a:rPr>
              <a:t>/</a:t>
            </a:r>
            <a:r>
              <a:rPr lang="en-US" sz="2000" dirty="0" err="1" smtClean="0">
                <a:ea typeface="ＭＳ Ｐゴシック"/>
                <a:cs typeface="ＭＳ Ｐゴシック"/>
              </a:rPr>
              <a:t>Regionals</a:t>
            </a:r>
            <a:r>
              <a:rPr lang="en-US" sz="2000" dirty="0" smtClean="0">
                <a:ea typeface="ＭＳ Ｐゴシック"/>
                <a:cs typeface="ＭＳ Ｐゴシック"/>
              </a:rPr>
              <a:t>:		1-800-720-1511</a:t>
            </a:r>
          </a:p>
          <a:p>
            <a:pPr eaLnBrk="1" hangingPunct="1">
              <a:lnSpc>
                <a:spcPct val="80000"/>
              </a:lnSpc>
              <a:buFontTx/>
              <a:buNone/>
              <a:defRPr/>
            </a:pPr>
            <a:r>
              <a:rPr lang="en-US" sz="2000" dirty="0" smtClean="0">
                <a:ea typeface="ＭＳ Ｐゴシック"/>
                <a:cs typeface="ＭＳ Ｐゴシック"/>
              </a:rPr>
              <a:t>Nationwide Agents:	           	1-888-333-4202</a:t>
            </a:r>
          </a:p>
          <a:p>
            <a:pPr eaLnBrk="1" hangingPunct="1">
              <a:lnSpc>
                <a:spcPct val="80000"/>
              </a:lnSpc>
              <a:buFontTx/>
              <a:buNone/>
              <a:defRPr/>
            </a:pPr>
            <a:r>
              <a:rPr lang="en-US" sz="2000" dirty="0" smtClean="0">
                <a:ea typeface="ＭＳ Ｐゴシック"/>
                <a:cs typeface="ＭＳ Ｐゴシック"/>
              </a:rPr>
              <a:t>Nationwide Financial Network:	1-877-223-0795</a:t>
            </a:r>
          </a:p>
          <a:p>
            <a:pPr eaLnBrk="1" hangingPunct="1">
              <a:lnSpc>
                <a:spcPct val="80000"/>
              </a:lnSpc>
              <a:buFontTx/>
              <a:buNone/>
              <a:defRPr/>
            </a:pPr>
            <a:r>
              <a:rPr lang="en-US" sz="2000" dirty="0" smtClean="0">
                <a:ea typeface="ＭＳ Ｐゴシック"/>
                <a:cs typeface="ＭＳ Ｐゴシック"/>
              </a:rPr>
              <a:t>Brokerage General Agency:	1-888-767-7373</a:t>
            </a:r>
          </a:p>
          <a:p>
            <a:pPr marL="0" indent="0" algn="ctr" eaLnBrk="1" hangingPunct="1">
              <a:buFontTx/>
              <a:buNone/>
              <a:defRPr/>
            </a:pPr>
            <a:endParaRPr lang="en-US" sz="3600" dirty="0" smtClean="0">
              <a:ea typeface="ＭＳ Ｐゴシック"/>
              <a:cs typeface="ＭＳ Ｐゴシック"/>
            </a:endParaRPr>
          </a:p>
          <a:p>
            <a:pPr marL="0" indent="0" algn="ctr" eaLnBrk="1" hangingPunct="1">
              <a:buFontTx/>
              <a:buNone/>
              <a:defRPr/>
            </a:pPr>
            <a:endParaRPr lang="en-US" sz="3600" dirty="0" smtClean="0">
              <a:ea typeface="ＭＳ Ｐゴシック"/>
              <a:cs typeface="ＭＳ Ｐゴシック"/>
            </a:endParaRPr>
          </a:p>
          <a:p>
            <a:pPr marL="0" indent="0" eaLnBrk="1" hangingPunct="1">
              <a:defRPr/>
            </a:pPr>
            <a:endParaRPr lang="en-US" sz="2000" dirty="0" smtClean="0">
              <a:ea typeface="ＭＳ Ｐゴシック"/>
              <a:cs typeface="ＭＳ Ｐゴシック"/>
            </a:endParaRPr>
          </a:p>
        </p:txBody>
      </p:sp>
      <p:sp>
        <p:nvSpPr>
          <p:cNvPr id="49155"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eaLnBrk="1" hangingPunct="1"/>
            <a:r>
              <a:rPr lang="en-US" sz="3600" b="1" smtClean="0">
                <a:ea typeface="ＭＳ Ｐゴシック"/>
                <a:cs typeface="ＭＳ Ｐゴシック"/>
              </a:rPr>
              <a:t>Some Things You Should Know</a:t>
            </a:r>
          </a:p>
        </p:txBody>
      </p:sp>
      <p:sp>
        <p:nvSpPr>
          <p:cNvPr id="10242" name="Rectangle 3"/>
          <p:cNvSpPr>
            <a:spLocks noGrp="1" noChangeArrowheads="1"/>
          </p:cNvSpPr>
          <p:nvPr>
            <p:ph idx="1"/>
          </p:nvPr>
        </p:nvSpPr>
        <p:spPr bwMode="auto">
          <a:xfrm>
            <a:off x="1066800" y="1143000"/>
            <a:ext cx="7772400" cy="4724400"/>
          </a:xfrm>
          <a:noFill/>
          <a:ln>
            <a:miter lim="800000"/>
            <a:headEnd/>
            <a:tailEnd/>
          </a:ln>
        </p:spPr>
        <p:txBody>
          <a:bodyPr wrap="square" lIns="91440" tIns="45720" rIns="91440" bIns="45720" numCol="1" anchor="t" anchorCtr="0" compatLnSpc="1">
            <a:prstTxWarp prst="textNoShape">
              <a:avLst/>
            </a:prstTxWarp>
          </a:bodyPr>
          <a:lstStyle/>
          <a:p>
            <a:pPr eaLnBrk="1" hangingPunct="1">
              <a:lnSpc>
                <a:spcPct val="80000"/>
              </a:lnSpc>
            </a:pPr>
            <a:r>
              <a:rPr lang="en-US" sz="1800" smtClean="0">
                <a:solidFill>
                  <a:schemeClr val="tx2"/>
                </a:solidFill>
                <a:ea typeface="ＭＳ Ｐゴシック"/>
                <a:cs typeface="ＭＳ Ｐゴシック"/>
              </a:rPr>
              <a:t>When evaluating the purchase of a variable annuity, your clients should be aware that variable annuities are long-term investment vehicles designed for retirement purposes and will fluctuate in value; annuities have limitations; and investing involves market risk, including possible loss of principal.</a:t>
            </a:r>
          </a:p>
          <a:p>
            <a:pPr eaLnBrk="1" hangingPunct="1">
              <a:lnSpc>
                <a:spcPct val="80000"/>
              </a:lnSpc>
            </a:pPr>
            <a:r>
              <a:rPr lang="en-US" sz="1800" smtClean="0">
                <a:solidFill>
                  <a:schemeClr val="tx2"/>
                </a:solidFill>
                <a:ea typeface="ＭＳ Ｐゴシック"/>
                <a:cs typeface="ＭＳ Ｐゴシック"/>
              </a:rPr>
              <a:t>This information assumes that the life insurance is not a modified endowment contract, or MEC.  As long as the contract meets the non-MEC definitions of IRC Section 7702A, most distributions are taxed on a first-in/first-out basis.  Surrender charges may apply to partial surrenders.  Loans and partial surrenders from a MEC will generally be taxable, and if taken prior to age 59 ½, may be subject to a 10% tax penalty.  Loans and partial surrenders will reduce the cash value and the death benefits payable to your beneficiaries, and withdrawals above the available free amount will incur surrender charges.  If your contract were to lapse with a loan outstanding, the loan amount in excess of basis will be treated as a distribution and all or a portion will be subject to income tax.</a:t>
            </a:r>
          </a:p>
          <a:p>
            <a:pPr eaLnBrk="1" hangingPunct="1">
              <a:lnSpc>
                <a:spcPct val="80000"/>
              </a:lnSpc>
            </a:pPr>
            <a:r>
              <a:rPr lang="en-US" sz="1800" smtClean="0">
                <a:solidFill>
                  <a:schemeClr val="tx2"/>
                </a:solidFill>
                <a:ea typeface="ＭＳ Ｐゴシック"/>
                <a:cs typeface="ＭＳ Ｐゴシック"/>
              </a:rPr>
              <a:t>The underlying investment options to a variable annuity or life insurance product are not publicly traded mutual funds and are not available directly for purchase by the general public.  They are only available through variable annuity/variable life insurance policies issued by life insurance companies.</a:t>
            </a:r>
          </a:p>
          <a:p>
            <a:pPr eaLnBrk="1" hangingPunct="1">
              <a:lnSpc>
                <a:spcPct val="80000"/>
              </a:lnSpc>
            </a:pPr>
            <a:endParaRPr lang="en-US" sz="1800" smtClean="0">
              <a:solidFill>
                <a:schemeClr val="tx2"/>
              </a:solidFill>
              <a:ea typeface="ＭＳ Ｐゴシック"/>
              <a:cs typeface="ＭＳ Ｐゴシック"/>
            </a:endParaRPr>
          </a:p>
          <a:p>
            <a:pPr eaLnBrk="1" hangingPunct="1">
              <a:lnSpc>
                <a:spcPct val="80000"/>
              </a:lnSpc>
            </a:pPr>
            <a:endParaRPr lang="en-US" sz="1600" smtClean="0">
              <a:ea typeface="ＭＳ Ｐゴシック"/>
              <a:cs typeface="ＭＳ Ｐゴシック"/>
            </a:endParaRPr>
          </a:p>
        </p:txBody>
      </p:sp>
      <p:sp>
        <p:nvSpPr>
          <p:cNvPr id="10243" name="Footer Placeholder 3"/>
          <p:cNvSpPr>
            <a:spLocks noGrp="1"/>
          </p:cNvSpPr>
          <p:nvPr>
            <p:ph type="ftr" sz="quarter" idx="10"/>
          </p:nvPr>
        </p:nvSpPr>
        <p:spPr>
          <a:noFill/>
        </p:spPr>
        <p:txBody>
          <a:bodyPr/>
          <a:lstStyle/>
          <a:p>
            <a:pPr algn="ctr"/>
            <a:r>
              <a:rPr lang="en-US" sz="1000" smtClean="0">
                <a:latin typeface="Arial" charset="0"/>
                <a:ea typeface="ＭＳ Ｐゴシック"/>
                <a:cs typeface="ＭＳ Ｐゴシック"/>
              </a:rPr>
              <a:t>FOR BROKER/DEALER USE ONLY—NOT FOR USE WITH THE PUBLIC</a:t>
            </a:r>
          </a:p>
          <a:p>
            <a:pPr algn="ctr"/>
            <a:r>
              <a:rPr lang="en-US" sz="1000" smtClean="0">
                <a:latin typeface="Arial" charset="0"/>
                <a:ea typeface="ＭＳ Ｐゴシック"/>
                <a:cs typeface="ＭＳ Ｐゴシック"/>
              </a:rPr>
              <a:t>NFM-11056AO (10/12)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p:cNvSpPr>
            <a:spLocks noGrp="1" noChangeArrowheads="1"/>
          </p:cNvSpPr>
          <p:nvPr>
            <p:ph type="title"/>
          </p:nvPr>
        </p:nvSpPr>
        <p:spPr bwMode="auto">
          <a:xfrm>
            <a:off x="609600" y="228600"/>
            <a:ext cx="8534400" cy="914400"/>
          </a:xfrm>
          <a:noFill/>
          <a:ln>
            <a:miter lim="800000"/>
            <a:headEnd/>
            <a:tailEnd/>
          </a:ln>
        </p:spPr>
        <p:txBody>
          <a:bodyPr wrap="square" lIns="91440" tIns="45720" rIns="91440" bIns="45720" numCol="1" anchor="ctr" anchorCtr="0" compatLnSpc="1">
            <a:prstTxWarp prst="textNoShape">
              <a:avLst/>
            </a:prstTxWarp>
          </a:bodyPr>
          <a:lstStyle/>
          <a:p>
            <a:pPr algn="ctr" eaLnBrk="1" hangingPunct="1"/>
            <a:r>
              <a:rPr lang="en-US" sz="3600" b="1" smtClean="0">
                <a:ea typeface="ＭＳ Ｐゴシック"/>
                <a:cs typeface="ＭＳ Ｐゴシック"/>
              </a:rPr>
              <a:t>Some Things You Should Know</a:t>
            </a:r>
          </a:p>
        </p:txBody>
      </p:sp>
      <p:sp>
        <p:nvSpPr>
          <p:cNvPr id="5123" name="Rectangle 2"/>
          <p:cNvSpPr>
            <a:spLocks noGrp="1" noChangeArrowheads="1"/>
          </p:cNvSpPr>
          <p:nvPr>
            <p:ph idx="1"/>
          </p:nvPr>
        </p:nvSpPr>
        <p:spPr bwMode="auto">
          <a:xfrm>
            <a:off x="685800" y="1371600"/>
            <a:ext cx="8305800" cy="4267200"/>
          </a:xfrm>
          <a:solidFill>
            <a:srgbClr val="FFFFFF"/>
          </a:solidFill>
          <a:ln>
            <a:miter lim="800000"/>
            <a:headEnd/>
            <a:tailEnd/>
          </a:ln>
        </p:spPr>
        <p:txBody>
          <a:bodyPr wrap="square" lIns="91440" tIns="45720" rIns="91440" bIns="45720" numCol="1" anchor="t" anchorCtr="0" compatLnSpc="1">
            <a:prstTxWarp prst="textNoShape">
              <a:avLst/>
            </a:prstTxWarp>
          </a:bodyPr>
          <a:lstStyle/>
          <a:p>
            <a:pPr eaLnBrk="1" hangingPunct="1">
              <a:lnSpc>
                <a:spcPct val="80000"/>
              </a:lnSpc>
              <a:defRPr/>
            </a:pPr>
            <a:r>
              <a:rPr lang="en-US" sz="1500" dirty="0" smtClean="0">
                <a:solidFill>
                  <a:schemeClr val="tx1">
                    <a:lumMod val="85000"/>
                    <a:lumOff val="15000"/>
                  </a:schemeClr>
                </a:solidFill>
              </a:rPr>
              <a:t>As your clients’ personal situations change (i.e., marriage, birth of a child or job promotion), so will their life insurance needs.  Care should be taken to ensure these strategies and products are suitable for long-term life insurance needs.  You should weigh your clients’ objectives, time horizon and risk tolerance as well as any associated costs before investing.  Also, be aware that market volatility can lead to the possibility of the need for additional premium in the policy.  Variable life insurance has fees and charges associated with it that include costs of insurance that vary with such characteristics of the insured as gender, health and age, underlying fund charges and expenses, and additional charges for riders that customize a policy to fit your clients’ individual needs.</a:t>
            </a:r>
          </a:p>
          <a:p>
            <a:pPr eaLnBrk="1" hangingPunct="1">
              <a:lnSpc>
                <a:spcPct val="80000"/>
              </a:lnSpc>
              <a:defRPr/>
            </a:pPr>
            <a:r>
              <a:rPr lang="en-US" sz="1500" dirty="0" smtClean="0">
                <a:solidFill>
                  <a:schemeClr val="tx1">
                    <a:lumMod val="85000"/>
                    <a:lumOff val="15000"/>
                  </a:schemeClr>
                </a:solidFill>
              </a:rPr>
              <a:t>Not all Nationwide products and services are suitable for all clients or situations. There may be products, issued by other companies, which better suit your clients’ goals. Be sure to consider your clients’ objectives, their need for cash flow and liquidity, and overall risk tolerance when using any strategy.</a:t>
            </a:r>
          </a:p>
          <a:p>
            <a:pPr eaLnBrk="1" hangingPunct="1">
              <a:lnSpc>
                <a:spcPct val="80000"/>
              </a:lnSpc>
              <a:defRPr/>
            </a:pPr>
            <a:r>
              <a:rPr lang="en-US" sz="1500" dirty="0" smtClean="0">
                <a:solidFill>
                  <a:schemeClr val="tx1">
                    <a:lumMod val="85000"/>
                    <a:lumOff val="15000"/>
                  </a:schemeClr>
                </a:solidFill>
              </a:rPr>
              <a:t>This information was developed to promote and support products and services offered by Nationwide. It should not be taken as tax advice. It was not written or meant to be used by any taxpayer to avoid tax penalties, and it cannot be used by any taxpayer for that purpose.</a:t>
            </a:r>
          </a:p>
          <a:p>
            <a:pPr eaLnBrk="1" hangingPunct="1">
              <a:lnSpc>
                <a:spcPct val="80000"/>
              </a:lnSpc>
              <a:defRPr/>
            </a:pPr>
            <a:r>
              <a:rPr lang="en-US" sz="1500" dirty="0" smtClean="0">
                <a:solidFill>
                  <a:schemeClr val="tx1">
                    <a:lumMod val="85000"/>
                    <a:lumOff val="15000"/>
                  </a:schemeClr>
                </a:solidFill>
              </a:rPr>
              <a:t>Life insurance and annuities are issued by Nationwide Life Insurance Company or Nationwide Life and Annuity Insurance Company, Columbus, Ohio, member of Nationwide Financial®.  The general distributor for variable insurance products is Nationwide Investment Services Corporation, member </a:t>
            </a:r>
            <a:r>
              <a:rPr lang="en-US" sz="1500" dirty="0" err="1" smtClean="0">
                <a:solidFill>
                  <a:schemeClr val="tx1">
                    <a:lumMod val="85000"/>
                    <a:lumOff val="15000"/>
                  </a:schemeClr>
                </a:solidFill>
              </a:rPr>
              <a:t>FINRA</a:t>
            </a:r>
            <a:r>
              <a:rPr lang="en-US" sz="1500" dirty="0" smtClean="0">
                <a:solidFill>
                  <a:schemeClr val="tx1">
                    <a:lumMod val="85000"/>
                    <a:lumOff val="15000"/>
                  </a:schemeClr>
                </a:solidFill>
              </a:rPr>
              <a:t>. In Michigan only: Nationwide Investment </a:t>
            </a:r>
            <a:r>
              <a:rPr lang="en-US" sz="1500" dirty="0" err="1" smtClean="0">
                <a:solidFill>
                  <a:schemeClr val="tx1">
                    <a:lumMod val="85000"/>
                    <a:lumOff val="15000"/>
                  </a:schemeClr>
                </a:solidFill>
              </a:rPr>
              <a:t>Svcs</a:t>
            </a:r>
            <a:r>
              <a:rPr lang="en-US" sz="1600" dirty="0" smtClean="0">
                <a:solidFill>
                  <a:schemeClr val="tx1">
                    <a:lumMod val="85000"/>
                    <a:lumOff val="15000"/>
                  </a:schemeClr>
                </a:solidFill>
              </a:rPr>
              <a:t>. Corporation.</a:t>
            </a:r>
          </a:p>
        </p:txBody>
      </p:sp>
      <p:sp>
        <p:nvSpPr>
          <p:cNvPr id="12291" name="Footer Placeholder 3"/>
          <p:cNvSpPr>
            <a:spLocks noGrp="1"/>
          </p:cNvSpPr>
          <p:nvPr>
            <p:ph type="ftr" sz="quarter" idx="10"/>
          </p:nvPr>
        </p:nvSpPr>
        <p:spPr>
          <a:noFill/>
        </p:spPr>
        <p:txBody>
          <a:bodyPr/>
          <a:lstStyle/>
          <a:p>
            <a:pPr algn="ctr"/>
            <a:r>
              <a:rPr lang="en-US" sz="1000" smtClean="0">
                <a:latin typeface="Arial" charset="0"/>
                <a:ea typeface="ＭＳ Ｐゴシック"/>
                <a:cs typeface="ＭＳ Ｐゴシック"/>
              </a:rPr>
              <a:t>FOR BROKER/DEALER USE ONLY—NOT FOR USE WITH THE PUBLIC</a:t>
            </a:r>
          </a:p>
          <a:p>
            <a:pPr algn="ctr"/>
            <a:r>
              <a:rPr lang="en-US" sz="1000" smtClean="0">
                <a:latin typeface="Arial" charset="0"/>
                <a:ea typeface="ＭＳ Ｐゴシック"/>
                <a:cs typeface="ＭＳ Ｐゴシック"/>
              </a:rPr>
              <a:t>NFM-11056AO (10/12)</a:t>
            </a:r>
          </a:p>
        </p:txBody>
      </p:sp>
      <p:sp>
        <p:nvSpPr>
          <p:cNvPr id="12292" name="Text Box 4"/>
          <p:cNvSpPr txBox="1">
            <a:spLocks noChangeArrowheads="1"/>
          </p:cNvSpPr>
          <p:nvPr/>
        </p:nvSpPr>
        <p:spPr bwMode="auto">
          <a:xfrm>
            <a:off x="1524000" y="5715000"/>
            <a:ext cx="6477000" cy="609600"/>
          </a:xfrm>
          <a:prstGeom prst="rect">
            <a:avLst/>
          </a:prstGeom>
          <a:solidFill>
            <a:srgbClr val="FFFFFF"/>
          </a:solidFill>
          <a:ln w="9525">
            <a:solidFill>
              <a:srgbClr val="000000"/>
            </a:solidFill>
            <a:miter lim="800000"/>
            <a:headEnd/>
            <a:tailEnd/>
          </a:ln>
        </p:spPr>
        <p:txBody>
          <a:bodyPr/>
          <a:lstStyle/>
          <a:p>
            <a:pPr algn="ctr"/>
            <a:r>
              <a:rPr lang="en-US" sz="800">
                <a:solidFill>
                  <a:srgbClr val="231F20"/>
                </a:solidFill>
                <a:latin typeface="MyriadPro-Regular"/>
              </a:rPr>
              <a:t> </a:t>
            </a:r>
            <a:r>
              <a:rPr lang="en-US" sz="1400">
                <a:solidFill>
                  <a:schemeClr val="bg2"/>
                </a:solidFill>
                <a:latin typeface="MyriadPro-Regular"/>
              </a:rPr>
              <a:t>Not a deposit  Not FDIC or NCUSIF insured  Not guaranteed by the institution</a:t>
            </a:r>
          </a:p>
          <a:p>
            <a:pPr algn="ctr"/>
            <a:r>
              <a:rPr lang="en-US" sz="1400">
                <a:solidFill>
                  <a:schemeClr val="bg2"/>
                </a:solidFill>
                <a:latin typeface="MyriadPro-Regular"/>
              </a:rPr>
              <a:t> Not insured by any federal government agency  May lose value</a:t>
            </a:r>
            <a:endParaRPr lang="en-US" sz="1400">
              <a:solidFill>
                <a:schemeClr val="bg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600" b="1" smtClean="0">
                <a:ea typeface="ＭＳ Ｐゴシック"/>
                <a:cs typeface="ＭＳ Ｐゴシック"/>
              </a:rPr>
              <a:t>Please Keep in Mind</a:t>
            </a:r>
            <a:endParaRPr lang="en-US" sz="3600" b="1" smtClean="0">
              <a:solidFill>
                <a:schemeClr val="tx2"/>
              </a:solidFill>
              <a:ea typeface="ＭＳ Ｐゴシック"/>
              <a:cs typeface="ＭＳ Ｐゴシック"/>
            </a:endParaRPr>
          </a:p>
        </p:txBody>
      </p:sp>
      <p:sp>
        <p:nvSpPr>
          <p:cNvPr id="14338"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z="2000" smtClean="0">
                <a:ea typeface="ＭＳ Ｐゴシック"/>
                <a:cs typeface="ＭＳ Ｐゴシック"/>
              </a:rPr>
              <a:t>These products should be purchased first and foremost for the purpose of life insurance</a:t>
            </a:r>
          </a:p>
          <a:p>
            <a:r>
              <a:rPr lang="en-US" sz="2000" smtClean="0">
                <a:ea typeface="ＭＳ Ｐゴシック"/>
                <a:cs typeface="ＭＳ Ｐゴシック"/>
              </a:rPr>
              <a:t>LTC and Chronic Illness Riders may have an additional charge</a:t>
            </a:r>
          </a:p>
          <a:p>
            <a:r>
              <a:rPr lang="en-US" sz="2000" smtClean="0">
                <a:ea typeface="ＭＳ Ｐゴシック"/>
                <a:cs typeface="ＭＳ Ｐゴシック"/>
              </a:rPr>
              <a:t>Death benefits are reduced dollar for dollar by the amount accelerated for benefits </a:t>
            </a:r>
            <a:r>
              <a:rPr lang="en-US" sz="1600" smtClean="0">
                <a:ea typeface="ＭＳ Ｐゴシック"/>
                <a:cs typeface="ＭＳ Ｐゴシック"/>
              </a:rPr>
              <a:t>(more than dollar for dollar with some products)</a:t>
            </a:r>
          </a:p>
          <a:p>
            <a:r>
              <a:rPr lang="en-US" sz="2000" smtClean="0">
                <a:ea typeface="ＭＳ Ｐゴシック"/>
                <a:cs typeface="ＭＳ Ｐゴシック"/>
              </a:rPr>
              <a:t>Take care the underlying life insurance need is still met should benefits for long-term care or chronic illness be accelerated</a:t>
            </a:r>
          </a:p>
          <a:p>
            <a:endParaRPr lang="en-US" sz="1800" smtClean="0">
              <a:ea typeface="ＭＳ Ｐゴシック"/>
              <a:cs typeface="ＭＳ Ｐゴシック"/>
            </a:endParaRPr>
          </a:p>
          <a:p>
            <a:pPr>
              <a:buFontTx/>
              <a:buNone/>
            </a:pPr>
            <a:endParaRPr lang="en-US" smtClean="0">
              <a:ea typeface="ＭＳ Ｐゴシック"/>
              <a:cs typeface="ＭＳ Ｐゴシック"/>
            </a:endParaRPr>
          </a:p>
        </p:txBody>
      </p:sp>
      <p:sp>
        <p:nvSpPr>
          <p:cNvPr id="14339"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z="4000" b="1" smtClean="0">
                <a:solidFill>
                  <a:schemeClr val="tx1"/>
                </a:solidFill>
                <a:ea typeface="ＭＳ Ｐゴシック"/>
                <a:cs typeface="ＭＳ Ｐゴシック"/>
              </a:rPr>
              <a:t>Agenda</a:t>
            </a:r>
            <a:endParaRPr lang="en-US" smtClean="0">
              <a:solidFill>
                <a:schemeClr val="tx1"/>
              </a:solidFill>
              <a:ea typeface="ＭＳ Ｐゴシック"/>
              <a:cs typeface="ＭＳ Ｐゴシック"/>
            </a:endParaRPr>
          </a:p>
        </p:txBody>
      </p:sp>
      <p:sp>
        <p:nvSpPr>
          <p:cNvPr id="16386" name="Content Placeholder 2"/>
          <p:cNvSpPr>
            <a:spLocks noGrp="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z="2800" smtClean="0">
                <a:ea typeface="ＭＳ Ｐゴシック"/>
                <a:cs typeface="ＭＳ Ｐゴシック"/>
              </a:rPr>
              <a:t>Long-term Care Solutions– the status of:</a:t>
            </a:r>
          </a:p>
          <a:p>
            <a:pPr lvl="1"/>
            <a:r>
              <a:rPr lang="en-US" sz="2400" smtClean="0">
                <a:ea typeface="ＭＳ Ｐゴシック"/>
              </a:rPr>
              <a:t>Traditional Long-term Care </a:t>
            </a:r>
          </a:p>
          <a:p>
            <a:pPr lvl="1"/>
            <a:r>
              <a:rPr lang="en-US" sz="2400" smtClean="0">
                <a:ea typeface="ＭＳ Ｐゴシック"/>
              </a:rPr>
              <a:t>Combo LTC solutions</a:t>
            </a:r>
          </a:p>
          <a:p>
            <a:r>
              <a:rPr lang="en-US" sz="2800" smtClean="0">
                <a:ea typeface="ＭＳ Ｐゴシック"/>
                <a:cs typeface="ＭＳ Ｐゴシック"/>
              </a:rPr>
              <a:t>Understanding the variety of Long-term Care solutions and how they work</a:t>
            </a:r>
          </a:p>
          <a:p>
            <a:r>
              <a:rPr lang="en-US" sz="2800" smtClean="0">
                <a:ea typeface="ＭＳ Ｐゴシック"/>
                <a:cs typeface="ＭＳ Ｐゴシック"/>
              </a:rPr>
              <a:t>Summarizing client profiles for each solution  </a:t>
            </a:r>
          </a:p>
          <a:p>
            <a:endParaRPr lang="en-US" smtClean="0">
              <a:ea typeface="ＭＳ Ｐゴシック"/>
              <a:cs typeface="ＭＳ Ｐゴシック"/>
            </a:endParaRPr>
          </a:p>
        </p:txBody>
      </p:sp>
      <p:sp>
        <p:nvSpPr>
          <p:cNvPr id="16387"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bwMode="auto">
          <a:xfrm>
            <a:off x="838200" y="533400"/>
            <a:ext cx="7543800" cy="1143000"/>
          </a:xfrm>
          <a:solidFill>
            <a:srgbClr val="FFFFFF"/>
          </a:solidFill>
          <a:ln>
            <a:miter lim="800000"/>
            <a:headEnd/>
            <a:tailEnd/>
          </a:ln>
        </p:spPr>
        <p:txBody>
          <a:bodyPr wrap="square" lIns="91440" tIns="45720" rIns="91440" bIns="45720" numCol="1" anchor="t" anchorCtr="0" compatLnSpc="1">
            <a:prstTxWarp prst="textNoShape">
              <a:avLst/>
            </a:prstTxWarp>
          </a:bodyPr>
          <a:lstStyle/>
          <a:p>
            <a:pPr algn="ctr" eaLnBrk="1" hangingPunct="1"/>
            <a:r>
              <a:rPr lang="en-US" sz="3600" smtClean="0">
                <a:solidFill>
                  <a:schemeClr val="tx1"/>
                </a:solidFill>
                <a:ea typeface="ＭＳ Ｐゴシック"/>
                <a:cs typeface="ＭＳ Ｐゴシック"/>
              </a:rPr>
              <a:t>Traditional LTC – Current Status</a:t>
            </a:r>
          </a:p>
        </p:txBody>
      </p:sp>
      <p:sp>
        <p:nvSpPr>
          <p:cNvPr id="18434" name="Rectangle 3"/>
          <p:cNvSpPr>
            <a:spLocks noGrp="1" noChangeArrowheads="1"/>
          </p:cNvSpPr>
          <p:nvPr>
            <p:ph idx="1"/>
          </p:nvPr>
        </p:nvSpPr>
        <p:spPr bwMode="auto">
          <a:xfrm>
            <a:off x="1295400" y="1828800"/>
            <a:ext cx="7391400" cy="3429000"/>
          </a:xfrm>
          <a:solidFill>
            <a:srgbClr val="FFFFFF"/>
          </a:solidFill>
          <a:ln>
            <a:miter lim="800000"/>
            <a:headEnd/>
            <a:tailEnd/>
          </a:ln>
        </p:spPr>
        <p:txBody>
          <a:bodyPr wrap="square" lIns="91440" tIns="45720" rIns="91440" bIns="45720" numCol="1" anchor="t" anchorCtr="0" compatLnSpc="1">
            <a:prstTxWarp prst="textNoShape">
              <a:avLst/>
            </a:prstTxWarp>
          </a:bodyPr>
          <a:lstStyle/>
          <a:p>
            <a:pPr marL="0" indent="0" eaLnBrk="1" hangingPunct="1">
              <a:buFontTx/>
              <a:buNone/>
            </a:pPr>
            <a:r>
              <a:rPr lang="en-US" sz="2800" smtClean="0">
                <a:solidFill>
                  <a:schemeClr val="tx1"/>
                </a:solidFill>
                <a:ea typeface="ＭＳ Ｐゴシック"/>
                <a:cs typeface="ＭＳ Ｐゴシック"/>
              </a:rPr>
              <a:t>Growth in traditional LTC sales disappointing</a:t>
            </a:r>
            <a:r>
              <a:rPr lang="en-US" sz="2800" baseline="30000" smtClean="0">
                <a:solidFill>
                  <a:schemeClr val="tx1"/>
                </a:solidFill>
                <a:ea typeface="ＭＳ Ｐゴシック"/>
                <a:cs typeface="ＭＳ Ｐゴシック"/>
              </a:rPr>
              <a:t>1</a:t>
            </a:r>
          </a:p>
          <a:p>
            <a:pPr lvl="1" eaLnBrk="1" hangingPunct="1"/>
            <a:r>
              <a:rPr lang="en-US" sz="2400" smtClean="0">
                <a:ea typeface="ＭＳ Ｐゴシック"/>
              </a:rPr>
              <a:t>Sales down 23% in 2009</a:t>
            </a:r>
            <a:r>
              <a:rPr lang="en-US" sz="2400" baseline="30000" smtClean="0">
                <a:ea typeface="ＭＳ Ｐゴシック"/>
              </a:rPr>
              <a:t>2</a:t>
            </a:r>
          </a:p>
          <a:p>
            <a:pPr lvl="1" eaLnBrk="1" hangingPunct="1"/>
            <a:r>
              <a:rPr lang="en-US" sz="2400" smtClean="0">
                <a:ea typeface="ＭＳ Ｐゴシック"/>
              </a:rPr>
              <a:t>Up 13% 2010</a:t>
            </a:r>
          </a:p>
          <a:p>
            <a:pPr lvl="1" eaLnBrk="1" hangingPunct="1"/>
            <a:r>
              <a:rPr lang="en-US" sz="2400" smtClean="0">
                <a:ea typeface="ＭＳ Ｐゴシック"/>
              </a:rPr>
              <a:t>Policy count slightly down in 2011</a:t>
            </a:r>
          </a:p>
          <a:p>
            <a:pPr lvl="1" eaLnBrk="1" hangingPunct="1"/>
            <a:r>
              <a:rPr lang="en-US" sz="2400" smtClean="0">
                <a:ea typeface="ＭＳ Ｐゴシック"/>
              </a:rPr>
              <a:t>Compound annual growth rate 3% between 2006-2011</a:t>
            </a:r>
            <a:r>
              <a:rPr lang="en-US" sz="2400" baseline="30000" smtClean="0">
                <a:ea typeface="ＭＳ Ｐゴシック"/>
              </a:rPr>
              <a:t>2</a:t>
            </a:r>
          </a:p>
          <a:p>
            <a:pPr lvl="2" eaLnBrk="1" hangingPunct="1"/>
            <a:r>
              <a:rPr lang="en-US" sz="2000" smtClean="0">
                <a:ea typeface="ＭＳ Ｐゴシック"/>
              </a:rPr>
              <a:t>14 companies have left the LTC market</a:t>
            </a:r>
            <a:r>
              <a:rPr lang="en-US" sz="2000" baseline="30000" smtClean="0">
                <a:ea typeface="ＭＳ Ｐゴシック"/>
              </a:rPr>
              <a:t>1</a:t>
            </a:r>
          </a:p>
          <a:p>
            <a:pPr lvl="2" eaLnBrk="1" hangingPunct="1"/>
            <a:endParaRPr lang="en-US" sz="2800" baseline="28000" smtClean="0">
              <a:ea typeface="ＭＳ Ｐゴシック"/>
            </a:endParaRPr>
          </a:p>
        </p:txBody>
      </p:sp>
      <p:sp>
        <p:nvSpPr>
          <p:cNvPr id="18435" name="Text Box 4"/>
          <p:cNvSpPr txBox="1">
            <a:spLocks noChangeArrowheads="1"/>
          </p:cNvSpPr>
          <p:nvPr/>
        </p:nvSpPr>
        <p:spPr bwMode="auto">
          <a:xfrm>
            <a:off x="1295400" y="5638800"/>
            <a:ext cx="6772275" cy="523875"/>
          </a:xfrm>
          <a:prstGeom prst="rect">
            <a:avLst/>
          </a:prstGeom>
          <a:noFill/>
          <a:ln w="9525">
            <a:noFill/>
            <a:miter lim="800000"/>
            <a:headEnd/>
            <a:tailEnd/>
          </a:ln>
        </p:spPr>
        <p:txBody>
          <a:bodyPr>
            <a:spAutoFit/>
          </a:bodyPr>
          <a:lstStyle/>
          <a:p>
            <a:pPr algn="ctr"/>
            <a:r>
              <a:rPr lang="en-US" sz="1400" baseline="30000">
                <a:solidFill>
                  <a:schemeClr val="bg2"/>
                </a:solidFill>
              </a:rPr>
              <a:t>1</a:t>
            </a:r>
            <a:r>
              <a:rPr lang="en-US" sz="1400">
                <a:solidFill>
                  <a:schemeClr val="bg2"/>
                </a:solidFill>
              </a:rPr>
              <a:t> LIMRA – U.S. Individual LTC Insurance Annual Review 2012 and American            </a:t>
            </a:r>
            <a:r>
              <a:rPr lang="en-US" sz="1400" baseline="30000">
                <a:solidFill>
                  <a:schemeClr val="bg2"/>
                </a:solidFill>
              </a:rPr>
              <a:t>2 </a:t>
            </a:r>
            <a:r>
              <a:rPr lang="en-US" sz="1400">
                <a:solidFill>
                  <a:schemeClr val="bg2"/>
                </a:solidFill>
              </a:rPr>
              <a:t>Association of Long-Term Care Insurance, 2012-2013 Sourcebook,www.aaltci.org</a:t>
            </a:r>
          </a:p>
        </p:txBody>
      </p:sp>
      <p:sp>
        <p:nvSpPr>
          <p:cNvPr id="18436"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bwMode="auto">
          <a:xfrm>
            <a:off x="1447800" y="381000"/>
            <a:ext cx="6781800" cy="762000"/>
          </a:xfrm>
          <a:solidFill>
            <a:srgbClr val="FFFFFF"/>
          </a:solidFill>
          <a:ln>
            <a:miter lim="800000"/>
            <a:headEnd/>
            <a:tailEnd/>
          </a:ln>
        </p:spPr>
        <p:txBody>
          <a:bodyPr wrap="square" lIns="91440" tIns="45720" rIns="91440" bIns="45720" numCol="1" anchor="t" anchorCtr="0" compatLnSpc="1">
            <a:prstTxWarp prst="textNoShape">
              <a:avLst/>
            </a:prstTxWarp>
          </a:bodyPr>
          <a:lstStyle/>
          <a:p>
            <a:pPr eaLnBrk="1" hangingPunct="1"/>
            <a:r>
              <a:rPr lang="en-US" sz="3600" smtClean="0">
                <a:solidFill>
                  <a:schemeClr val="tx1"/>
                </a:solidFill>
                <a:ea typeface="ＭＳ Ｐゴシック"/>
                <a:cs typeface="ＭＳ Ｐゴシック"/>
              </a:rPr>
              <a:t>Traditional LTC – Current Status</a:t>
            </a:r>
          </a:p>
        </p:txBody>
      </p:sp>
      <p:sp>
        <p:nvSpPr>
          <p:cNvPr id="20482" name="Rectangle 3"/>
          <p:cNvSpPr>
            <a:spLocks noGrp="1" noChangeArrowheads="1"/>
          </p:cNvSpPr>
          <p:nvPr>
            <p:ph idx="1"/>
          </p:nvPr>
        </p:nvSpPr>
        <p:spPr bwMode="auto">
          <a:xfrm>
            <a:off x="838200" y="1524000"/>
            <a:ext cx="7848600" cy="4191000"/>
          </a:xfrm>
          <a:solidFill>
            <a:srgbClr val="FFFFFF"/>
          </a:solidFill>
          <a:ln>
            <a:miter lim="800000"/>
            <a:headEnd/>
            <a:tailEnd/>
          </a:ln>
        </p:spPr>
        <p:txBody>
          <a:bodyPr wrap="square" lIns="91440" tIns="45720" rIns="91440" bIns="45720" numCol="1" anchor="t" anchorCtr="0" compatLnSpc="1">
            <a:prstTxWarp prst="textNoShape">
              <a:avLst/>
            </a:prstTxWarp>
          </a:bodyPr>
          <a:lstStyle/>
          <a:p>
            <a:pPr marL="0" indent="0" eaLnBrk="1" hangingPunct="1">
              <a:buFontTx/>
              <a:buNone/>
            </a:pPr>
            <a:r>
              <a:rPr lang="en-US" sz="2800" smtClean="0">
                <a:solidFill>
                  <a:schemeClr val="tx1"/>
                </a:solidFill>
                <a:ea typeface="ＭＳ Ｐゴシック"/>
                <a:cs typeface="ＭＳ Ｐゴシック"/>
              </a:rPr>
              <a:t>Concerns in traditional LTC market place</a:t>
            </a:r>
            <a:r>
              <a:rPr lang="en-US" sz="2800" baseline="30000" smtClean="0">
                <a:solidFill>
                  <a:schemeClr val="tx1"/>
                </a:solidFill>
                <a:ea typeface="ＭＳ Ｐゴシック"/>
                <a:cs typeface="ＭＳ Ｐゴシック"/>
              </a:rPr>
              <a:t>1</a:t>
            </a:r>
          </a:p>
          <a:p>
            <a:pPr lvl="1" eaLnBrk="1" hangingPunct="1"/>
            <a:r>
              <a:rPr lang="en-US" sz="2400" smtClean="0">
                <a:ea typeface="ＭＳ Ｐゴシック"/>
              </a:rPr>
              <a:t>Significant premium increases on in-force polices</a:t>
            </a:r>
            <a:endParaRPr lang="en-US" sz="2400" baseline="30000" smtClean="0">
              <a:ea typeface="ＭＳ Ｐゴシック"/>
            </a:endParaRPr>
          </a:p>
          <a:p>
            <a:pPr lvl="1" eaLnBrk="1" hangingPunct="1"/>
            <a:r>
              <a:rPr lang="en-US" sz="2400" smtClean="0">
                <a:ea typeface="ＭＳ Ｐゴシック"/>
              </a:rPr>
              <a:t>Companies facing crisis</a:t>
            </a:r>
            <a:endParaRPr lang="en-US" sz="2400" baseline="30000" smtClean="0">
              <a:ea typeface="ＭＳ Ｐゴシック"/>
            </a:endParaRPr>
          </a:p>
          <a:p>
            <a:pPr lvl="1" eaLnBrk="1" hangingPunct="1"/>
            <a:r>
              <a:rPr lang="en-US" sz="2400" smtClean="0">
                <a:ea typeface="ＭＳ Ｐゴシック"/>
              </a:rPr>
              <a:t>What is contributing to this dilemma?</a:t>
            </a:r>
            <a:endParaRPr lang="en-US" sz="2400" baseline="30000" smtClean="0">
              <a:ea typeface="ＭＳ Ｐゴシック"/>
            </a:endParaRPr>
          </a:p>
          <a:p>
            <a:pPr lvl="2" eaLnBrk="1" hangingPunct="1"/>
            <a:r>
              <a:rPr lang="en-US" sz="1800" smtClean="0">
                <a:solidFill>
                  <a:schemeClr val="tx1"/>
                </a:solidFill>
                <a:ea typeface="ＭＳ Ｐゴシック"/>
              </a:rPr>
              <a:t>Unexpectedly low lapse rates on LTCI polices</a:t>
            </a:r>
          </a:p>
          <a:p>
            <a:pPr lvl="2" eaLnBrk="1" hangingPunct="1"/>
            <a:r>
              <a:rPr lang="en-US" sz="2000" smtClean="0">
                <a:solidFill>
                  <a:schemeClr val="tx1"/>
                </a:solidFill>
                <a:ea typeface="ＭＳ Ｐゴシック"/>
              </a:rPr>
              <a:t>Claim payouts doubled between 2006 &amp; 2009</a:t>
            </a:r>
            <a:r>
              <a:rPr lang="en-US" sz="2000" baseline="30000" smtClean="0">
                <a:solidFill>
                  <a:schemeClr val="tx1"/>
                </a:solidFill>
                <a:ea typeface="ＭＳ Ｐゴシック"/>
              </a:rPr>
              <a:t>2</a:t>
            </a:r>
            <a:endParaRPr lang="en-US" sz="1800" smtClean="0">
              <a:solidFill>
                <a:schemeClr val="tx1"/>
              </a:solidFill>
              <a:ea typeface="ＭＳ Ｐゴシック"/>
            </a:endParaRPr>
          </a:p>
          <a:p>
            <a:pPr lvl="2" eaLnBrk="1" hangingPunct="1"/>
            <a:r>
              <a:rPr lang="en-US" sz="1800" smtClean="0">
                <a:solidFill>
                  <a:schemeClr val="tx1"/>
                </a:solidFill>
                <a:ea typeface="ＭＳ Ｐゴシック"/>
              </a:rPr>
              <a:t>People living longer – boomers joining parents</a:t>
            </a:r>
          </a:p>
          <a:p>
            <a:pPr lvl="2" eaLnBrk="1" hangingPunct="1"/>
            <a:r>
              <a:rPr lang="en-US" sz="1800" smtClean="0">
                <a:solidFill>
                  <a:schemeClr val="tx1"/>
                </a:solidFill>
                <a:ea typeface="ＭＳ Ｐゴシック"/>
              </a:rPr>
              <a:t>Declining interest rates</a:t>
            </a:r>
          </a:p>
          <a:p>
            <a:pPr lvl="1" eaLnBrk="1" hangingPunct="1"/>
            <a:r>
              <a:rPr lang="en-US" sz="2400" smtClean="0">
                <a:ea typeface="ＭＳ Ｐゴシック"/>
              </a:rPr>
              <a:t>40% to 60% claims revenue depends on investment returns</a:t>
            </a:r>
            <a:r>
              <a:rPr lang="en-US" sz="2400" baseline="30000" smtClean="0">
                <a:ea typeface="ＭＳ Ｐゴシック"/>
              </a:rPr>
              <a:t>3</a:t>
            </a:r>
          </a:p>
          <a:p>
            <a:pPr lvl="1" eaLnBrk="1" hangingPunct="1"/>
            <a:endParaRPr lang="en-US" sz="2400" smtClean="0">
              <a:ea typeface="ＭＳ Ｐゴシック"/>
            </a:endParaRPr>
          </a:p>
          <a:p>
            <a:pPr lvl="1" eaLnBrk="1" hangingPunct="1"/>
            <a:endParaRPr lang="en-US" sz="2400" smtClean="0">
              <a:ea typeface="ＭＳ Ｐゴシック"/>
            </a:endParaRPr>
          </a:p>
        </p:txBody>
      </p:sp>
      <p:sp>
        <p:nvSpPr>
          <p:cNvPr id="20483" name="Text Box 4"/>
          <p:cNvSpPr txBox="1">
            <a:spLocks noChangeArrowheads="1"/>
          </p:cNvSpPr>
          <p:nvPr/>
        </p:nvSpPr>
        <p:spPr bwMode="auto">
          <a:xfrm>
            <a:off x="685800" y="5657850"/>
            <a:ext cx="8229600" cy="969963"/>
          </a:xfrm>
          <a:prstGeom prst="rect">
            <a:avLst/>
          </a:prstGeom>
          <a:noFill/>
          <a:ln w="9525">
            <a:noFill/>
            <a:miter lim="800000"/>
            <a:headEnd/>
            <a:tailEnd/>
          </a:ln>
        </p:spPr>
        <p:txBody>
          <a:bodyPr>
            <a:spAutoFit/>
          </a:bodyPr>
          <a:lstStyle/>
          <a:p>
            <a:r>
              <a:rPr lang="en-US" sz="1100" baseline="30000">
                <a:solidFill>
                  <a:schemeClr val="bg2"/>
                </a:solidFill>
              </a:rPr>
              <a:t>1</a:t>
            </a:r>
            <a:r>
              <a:rPr lang="en-US" sz="1100">
                <a:solidFill>
                  <a:schemeClr val="bg2"/>
                </a:solidFill>
              </a:rPr>
              <a:t> </a:t>
            </a:r>
            <a:r>
              <a:rPr lang="en-US" sz="1100"/>
              <a:t>“Long Term Care Insurance May go the Way of the Dinosaur”, Investment News, March 18, 2012</a:t>
            </a:r>
            <a:endParaRPr lang="en-US" sz="1100">
              <a:solidFill>
                <a:schemeClr val="bg2"/>
              </a:solidFill>
            </a:endParaRPr>
          </a:p>
          <a:p>
            <a:r>
              <a:rPr lang="en-US" sz="1100" baseline="30000">
                <a:solidFill>
                  <a:schemeClr val="bg2"/>
                </a:solidFill>
              </a:rPr>
              <a:t>2 </a:t>
            </a:r>
            <a:r>
              <a:rPr lang="en-US" sz="1100">
                <a:solidFill>
                  <a:schemeClr val="bg2"/>
                </a:solidFill>
              </a:rPr>
              <a:t>“Long Term Care Headache” – Financial Advisor Magazine,  January 2011</a:t>
            </a:r>
          </a:p>
          <a:p>
            <a:r>
              <a:rPr lang="en-US" sz="1100" baseline="30000">
                <a:solidFill>
                  <a:schemeClr val="bg2"/>
                </a:solidFill>
              </a:rPr>
              <a:t>3</a:t>
            </a:r>
            <a:r>
              <a:rPr lang="en-US" sz="1100"/>
              <a:t>“Long Term Care Insurance May go the Way of the Dinosaur”, Investment News, March 18, 2012, Quote Jesse Slome, AALTCI</a:t>
            </a:r>
          </a:p>
          <a:p>
            <a:endParaRPr lang="en-US" sz="1200">
              <a:solidFill>
                <a:schemeClr val="bg2"/>
              </a:solidFill>
            </a:endParaRPr>
          </a:p>
          <a:p>
            <a:endParaRPr lang="en-US" sz="1200">
              <a:solidFill>
                <a:schemeClr val="bg2"/>
              </a:solidFill>
            </a:endParaRPr>
          </a:p>
        </p:txBody>
      </p:sp>
      <p:sp>
        <p:nvSpPr>
          <p:cNvPr id="20484"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bwMode="auto">
          <a:noFill/>
          <a:ln>
            <a:miter lim="800000"/>
            <a:headEnd/>
            <a:tailEnd/>
          </a:ln>
        </p:spPr>
        <p:txBody>
          <a:bodyPr wrap="square" lIns="91440" tIns="45720" rIns="91440" bIns="45720" numCol="1" anchor="t" anchorCtr="0" compatLnSpc="1">
            <a:prstTxWarp prst="textNoShape">
              <a:avLst/>
            </a:prstTxWarp>
          </a:bodyPr>
          <a:lstStyle/>
          <a:p>
            <a:pPr algn="ctr"/>
            <a:r>
              <a:rPr lang="en-US" sz="3600" smtClean="0">
                <a:solidFill>
                  <a:schemeClr val="tx1"/>
                </a:solidFill>
                <a:ea typeface="ＭＳ Ｐゴシック"/>
                <a:cs typeface="ＭＳ Ｐゴシック"/>
              </a:rPr>
              <a:t>Living Benefit and Linked Solutions</a:t>
            </a:r>
          </a:p>
        </p:txBody>
      </p:sp>
      <p:sp>
        <p:nvSpPr>
          <p:cNvPr id="22530"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z="2800" smtClean="0">
                <a:ea typeface="ＭＳ Ｐゴシック"/>
                <a:cs typeface="ＭＳ Ｐゴシック"/>
              </a:rPr>
              <a:t>Combo products are catching the eye of consumers</a:t>
            </a:r>
          </a:p>
          <a:p>
            <a:pPr lvl="1"/>
            <a:r>
              <a:rPr lang="en-US" smtClean="0">
                <a:ea typeface="ＭＳ Ｐゴシック"/>
              </a:rPr>
              <a:t> </a:t>
            </a:r>
            <a:r>
              <a:rPr lang="en-US" sz="2400" smtClean="0">
                <a:solidFill>
                  <a:schemeClr val="tx1"/>
                </a:solidFill>
                <a:ea typeface="ＭＳ Ｐゴシック"/>
              </a:rPr>
              <a:t>Offers solutions without some of the pitfalls</a:t>
            </a:r>
          </a:p>
          <a:p>
            <a:r>
              <a:rPr lang="en-US" sz="2800" smtClean="0">
                <a:ea typeface="ＭＳ Ｐゴシック"/>
                <a:cs typeface="ＭＳ Ｐゴシック"/>
              </a:rPr>
              <a:t>Sales of combo solutions continue to rise</a:t>
            </a:r>
          </a:p>
          <a:p>
            <a:pPr lvl="1"/>
            <a:r>
              <a:rPr lang="en-US" sz="2400" smtClean="0">
                <a:ea typeface="ＭＳ Ｐゴシック"/>
              </a:rPr>
              <a:t> Asset Based LTC </a:t>
            </a:r>
            <a:r>
              <a:rPr lang="en-US" sz="2000" smtClean="0">
                <a:ea typeface="ＭＳ Ｐゴシック"/>
              </a:rPr>
              <a:t>(linked solution)</a:t>
            </a:r>
          </a:p>
          <a:p>
            <a:pPr lvl="2"/>
            <a:r>
              <a:rPr lang="en-US" sz="2000" b="1" smtClean="0">
                <a:solidFill>
                  <a:schemeClr val="tx1"/>
                </a:solidFill>
                <a:ea typeface="ＭＳ Ｐゴシック"/>
              </a:rPr>
              <a:t>Sales increase in 2011 of 67%</a:t>
            </a:r>
            <a:r>
              <a:rPr lang="en-US" sz="2000" b="1" baseline="30000" smtClean="0">
                <a:solidFill>
                  <a:schemeClr val="tx1"/>
                </a:solidFill>
                <a:ea typeface="ＭＳ Ｐゴシック"/>
              </a:rPr>
              <a:t>1</a:t>
            </a:r>
          </a:p>
          <a:p>
            <a:pPr lvl="1"/>
            <a:r>
              <a:rPr lang="en-US" sz="2400" smtClean="0">
                <a:ea typeface="ＭＳ Ｐゴシック"/>
              </a:rPr>
              <a:t> Life Insurance with LTC Rider </a:t>
            </a:r>
            <a:r>
              <a:rPr lang="en-US" sz="2000" smtClean="0">
                <a:ea typeface="ＭＳ Ｐゴシック"/>
              </a:rPr>
              <a:t>(living benefit solution)</a:t>
            </a:r>
          </a:p>
          <a:p>
            <a:pPr lvl="2"/>
            <a:r>
              <a:rPr lang="en-US" sz="2000" b="1" smtClean="0">
                <a:solidFill>
                  <a:schemeClr val="tx1"/>
                </a:solidFill>
                <a:ea typeface="ＭＳ Ｐゴシック"/>
              </a:rPr>
              <a:t>Sales increase of 29%</a:t>
            </a:r>
            <a:r>
              <a:rPr lang="en-US" sz="2000" b="1" baseline="30000" smtClean="0">
                <a:solidFill>
                  <a:schemeClr val="tx1"/>
                </a:solidFill>
                <a:ea typeface="ＭＳ Ｐゴシック"/>
              </a:rPr>
              <a:t>1</a:t>
            </a:r>
          </a:p>
          <a:p>
            <a:pPr>
              <a:buFontTx/>
              <a:buNone/>
            </a:pPr>
            <a:endParaRPr lang="en-US" smtClean="0">
              <a:ea typeface="ＭＳ Ｐゴシック"/>
              <a:cs typeface="ＭＳ Ｐゴシック"/>
            </a:endParaRPr>
          </a:p>
        </p:txBody>
      </p:sp>
      <p:sp>
        <p:nvSpPr>
          <p:cNvPr id="22531" name="TextBox 5"/>
          <p:cNvSpPr txBox="1">
            <a:spLocks noChangeArrowheads="1"/>
          </p:cNvSpPr>
          <p:nvPr/>
        </p:nvSpPr>
        <p:spPr bwMode="auto">
          <a:xfrm>
            <a:off x="2209800" y="5638800"/>
            <a:ext cx="5137150" cy="307975"/>
          </a:xfrm>
          <a:prstGeom prst="rect">
            <a:avLst/>
          </a:prstGeom>
          <a:noFill/>
          <a:ln w="9525">
            <a:noFill/>
            <a:miter lim="800000"/>
            <a:headEnd/>
            <a:tailEnd/>
          </a:ln>
        </p:spPr>
        <p:txBody>
          <a:bodyPr wrap="none">
            <a:spAutoFit/>
          </a:bodyPr>
          <a:lstStyle/>
          <a:p>
            <a:r>
              <a:rPr lang="en-US" sz="1400" baseline="30000">
                <a:solidFill>
                  <a:schemeClr val="bg2"/>
                </a:solidFill>
              </a:rPr>
              <a:t>1</a:t>
            </a:r>
            <a:r>
              <a:rPr lang="en-US" sz="1400">
                <a:solidFill>
                  <a:schemeClr val="bg2"/>
                </a:solidFill>
              </a:rPr>
              <a:t> LIMRA – U.S. Individual LTC Insurance Annual Review 2012 </a:t>
            </a:r>
            <a:endParaRPr lang="en-US" sz="1400"/>
          </a:p>
        </p:txBody>
      </p:sp>
      <p:sp>
        <p:nvSpPr>
          <p:cNvPr id="22532" name="Footer Placeholder 3"/>
          <p:cNvSpPr txBox="1">
            <a:spLocks noGrp="1"/>
          </p:cNvSpPr>
          <p:nvPr/>
        </p:nvSpPr>
        <p:spPr bwMode="auto">
          <a:xfrm>
            <a:off x="2286000" y="6400800"/>
            <a:ext cx="4648200" cy="320675"/>
          </a:xfrm>
          <a:prstGeom prst="rect">
            <a:avLst/>
          </a:prstGeom>
          <a:noFill/>
          <a:ln w="9525">
            <a:noFill/>
            <a:miter lim="800000"/>
            <a:headEnd/>
            <a:tailEnd/>
          </a:ln>
        </p:spPr>
        <p:txBody>
          <a:bodyPr lIns="0" anchor="ctr"/>
          <a:lstStyle/>
          <a:p>
            <a:pPr algn="ctr"/>
            <a:r>
              <a:rPr lang="en-US" sz="1000">
                <a:solidFill>
                  <a:srgbClr val="6E5F53"/>
                </a:solidFill>
              </a:rPr>
              <a:t>FOR BROKER/DEALER USE ONLY—NOT FOR USE WITH THE PUBLIC</a:t>
            </a:r>
          </a:p>
          <a:p>
            <a:pPr algn="ctr"/>
            <a:r>
              <a:rPr lang="en-US" sz="1000">
                <a:solidFill>
                  <a:srgbClr val="6E5F53"/>
                </a:solidFill>
              </a:rPr>
              <a:t>NFM-11056AO (10/12)</a:t>
            </a:r>
          </a:p>
        </p:txBody>
      </p:sp>
    </p:spTree>
  </p:cSld>
  <p:clrMapOvr>
    <a:masterClrMapping/>
  </p:clrMapOvr>
</p:sld>
</file>

<file path=ppt/theme/theme1.xml><?xml version="1.0" encoding="utf-8"?>
<a:theme xmlns:a="http://schemas.openxmlformats.org/drawingml/2006/main" name="Brow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10736</TotalTime>
  <Words>5616</Words>
  <Application>Microsoft Office PowerPoint</Application>
  <PresentationFormat>Letter Paper (8.5x11 in)</PresentationFormat>
  <Paragraphs>369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Brown</vt:lpstr>
      <vt:lpstr> Solutions for Long-term Care – What They Are, How They Work and How They Co-exist</vt:lpstr>
      <vt:lpstr>Some Things You Should Know</vt:lpstr>
      <vt:lpstr>Some Things You Should Know</vt:lpstr>
      <vt:lpstr>Some Things You Should Know</vt:lpstr>
      <vt:lpstr>Please Keep in Mind</vt:lpstr>
      <vt:lpstr>Agenda</vt:lpstr>
      <vt:lpstr>Traditional LTC – Current Status</vt:lpstr>
      <vt:lpstr>Traditional LTC – Current Status</vt:lpstr>
      <vt:lpstr>Living Benefit and Linked Solutions</vt:lpstr>
      <vt:lpstr>Balancing LTC Solutions</vt:lpstr>
      <vt:lpstr>Traditional LTC Insurance</vt:lpstr>
      <vt:lpstr>Traditional LTC Insurance, (cont.)</vt:lpstr>
      <vt:lpstr>Asset Based LTC Insurance</vt:lpstr>
      <vt:lpstr>Asset Based LTC Insurance, (cont.)</vt:lpstr>
      <vt:lpstr>Life Insurance with  Long-term Care Rider</vt:lpstr>
      <vt:lpstr>LTC Solutions –  Life Insurance with Long-term Care Rider (cont.)</vt:lpstr>
      <vt:lpstr> Life Insurance with Chronic Illness Rider*</vt:lpstr>
      <vt:lpstr>LTC Solutions –  Life Insurance with Chronic Illness Rider, (cont.)</vt:lpstr>
      <vt:lpstr>LTC Solutions – Annuities with  Long-term Care Rider </vt:lpstr>
      <vt:lpstr>Summarizing Client Profiles</vt:lpstr>
      <vt:lpstr>Summarizing Client Profiles (cont.)</vt:lpstr>
      <vt:lpstr>Questions? </vt:lpstr>
    </vt:vector>
  </TitlesOfParts>
  <Company>Nationwide Insurance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 England Herron</dc:creator>
  <cp:lastModifiedBy>BRITTS</cp:lastModifiedBy>
  <cp:revision>517</cp:revision>
  <cp:lastPrinted>2011-05-25T19:29:17Z</cp:lastPrinted>
  <dcterms:created xsi:type="dcterms:W3CDTF">2012-06-26T20:14:38Z</dcterms:created>
  <dcterms:modified xsi:type="dcterms:W3CDTF">2012-10-15T00:02:37Z</dcterms:modified>
</cp:coreProperties>
</file>